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activeX/activeX2.xml" ContentType="application/vnd.ms-office.activeX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.xml" ContentType="application/vnd.openxmlformats-officedocument.theme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ctiveX/activeX5.xml" ContentType="application/vnd.ms-office.activeX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activeX/activeX1.xml" ContentType="application/vnd.ms-office.activeX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46" r:id="rId1"/>
    <p:sldMasterId id="2147483893" r:id="rId2"/>
  </p:sldMasterIdLst>
  <p:notesMasterIdLst>
    <p:notesMasterId r:id="rId39"/>
  </p:notesMasterIdLst>
  <p:handoutMasterIdLst>
    <p:handoutMasterId r:id="rId40"/>
  </p:handoutMasterIdLst>
  <p:sldIdLst>
    <p:sldId id="865" r:id="rId3"/>
    <p:sldId id="866" r:id="rId4"/>
    <p:sldId id="867" r:id="rId5"/>
    <p:sldId id="826" r:id="rId6"/>
    <p:sldId id="834" r:id="rId7"/>
    <p:sldId id="835" r:id="rId8"/>
    <p:sldId id="836" r:id="rId9"/>
    <p:sldId id="838" r:id="rId10"/>
    <p:sldId id="839" r:id="rId11"/>
    <p:sldId id="840" r:id="rId12"/>
    <p:sldId id="841" r:id="rId13"/>
    <p:sldId id="843" r:id="rId14"/>
    <p:sldId id="844" r:id="rId15"/>
    <p:sldId id="842" r:id="rId16"/>
    <p:sldId id="845" r:id="rId17"/>
    <p:sldId id="846" r:id="rId18"/>
    <p:sldId id="830" r:id="rId19"/>
    <p:sldId id="848" r:id="rId20"/>
    <p:sldId id="852" r:id="rId21"/>
    <p:sldId id="868" r:id="rId22"/>
    <p:sldId id="831" r:id="rId23"/>
    <p:sldId id="854" r:id="rId24"/>
    <p:sldId id="849" r:id="rId25"/>
    <p:sldId id="850" r:id="rId26"/>
    <p:sldId id="856" r:id="rId27"/>
    <p:sldId id="855" r:id="rId28"/>
    <p:sldId id="832" r:id="rId29"/>
    <p:sldId id="857" r:id="rId30"/>
    <p:sldId id="869" r:id="rId31"/>
    <p:sldId id="833" r:id="rId32"/>
    <p:sldId id="860" r:id="rId33"/>
    <p:sldId id="858" r:id="rId34"/>
    <p:sldId id="861" r:id="rId35"/>
    <p:sldId id="864" r:id="rId36"/>
    <p:sldId id="862" r:id="rId37"/>
    <p:sldId id="863" r:id="rId38"/>
  </p:sldIdLst>
  <p:sldSz cx="9144000" cy="6858000" type="screen4x3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83EA"/>
    <a:srgbClr val="ED6D1F"/>
    <a:srgbClr val="FFC828"/>
    <a:srgbClr val="C3C3C3"/>
    <a:srgbClr val="AC75D5"/>
    <a:srgbClr val="969696"/>
    <a:srgbClr val="CC66FF"/>
    <a:srgbClr val="F8F8F8"/>
    <a:srgbClr val="00B9E1"/>
    <a:srgbClr val="D2FA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78" autoAdjust="0"/>
    <p:restoredTop sz="78136" autoAdjust="0"/>
  </p:normalViewPr>
  <p:slideViewPr>
    <p:cSldViewPr snapToGrid="0">
      <p:cViewPr>
        <p:scale>
          <a:sx n="70" d="100"/>
          <a:sy n="70" d="100"/>
        </p:scale>
        <p:origin x="-2814" y="-11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3852" y="-96"/>
      </p:cViewPr>
      <p:guideLst>
        <p:guide orient="horz" pos="2928"/>
        <p:guide pos="2208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3996"/>
  <ax:ocxPr ax:name="_cy" ax:value="5287"/>
  <ax:ocxPr ax:name="FlashVars" ax:value=""/>
  <ax:ocxPr ax:name="Movie" ax:value="Anim_Flash/dessin_fibre.swf"/>
  <ax:ocxPr ax:name="Src" ax:value="Anim_Flash/dessin_fibre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794"/>
  <ax:ocxPr ax:name="_cy" ax:value="12127"/>
  <ax:ocxPr ax:name="FlashVars" ax:value=""/>
  <ax:ocxPr ax:name="Movie" ax:value="Anim_Flash/fibre.swf"/>
  <ax:ocxPr ax:name="Src" ax:value="Anim_Flash/fibre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5725"/>
  <ax:ocxPr ax:name="_cy" ax:value="9446"/>
  <ax:ocxPr ax:name="FlashVars" ax:value=""/>
  <ax:ocxPr ax:name="Movie" ax:value="Anim_Flash/apollo.swf"/>
  <ax:ocxPr ax:name="Src" ax:value="Anim_Flash/apollo.swf"/>
  <ax:ocxPr ax:name="WMode" ax:value="Window"/>
  <ax:ocxPr ax:name="Play" ax:value="0"/>
  <ax:ocxPr ax:name="Loop" ax:value="-1"/>
  <ax:ocxPr ax:name="Quality" ax:value="High"/>
  <ax:ocxPr ax:name="SAlign" ax:value=""/>
  <ax:ocxPr ax:name="Menu" ax:value="0"/>
  <ax:ocxPr ax:name="Base" ax:value=""/>
  <ax:ocxPr ax:name="AllowScriptAccess" ax:value=""/>
  <ax:ocxPr ax:name="Scale" ax:value="ShowAll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0082"/>
  <ax:ocxPr ax:name="_cy" ax:value="12528"/>
  <ax:ocxPr ax:name="FlashVars" ax:value=""/>
  <ax:ocxPr ax:name="Movie" ax:value="Anim_Flash/laying.swf"/>
  <ax:ocxPr ax:name="Src" ax:value="Anim_Flash/laying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5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9967"/>
  <ax:ocxPr ax:name="_cy" ax:value="12528"/>
  <ax:ocxPr ax:name="FlashVars" ax:value=""/>
  <ax:ocxPr ax:name="Movie" ax:value="Anim_Flash/repairing.swf"/>
  <ax:ocxPr ax:name="Src" ax:value="Anim_Flash/repairing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6" name="Rectangle 6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Font typeface="Times New Roman" pitchFamily="18" charset="0"/>
              <a:buNone/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4" name="Rectangle 8"/>
          <p:cNvSpPr>
            <a:spLocks noChangeArrowheads="1"/>
          </p:cNvSpPr>
          <p:nvPr/>
        </p:nvSpPr>
        <p:spPr bwMode="auto">
          <a:xfrm>
            <a:off x="0" y="0"/>
            <a:ext cx="7267575" cy="92964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Font typeface="Times New Roman" pitchFamily="18" charset="0"/>
              <a:buNone/>
              <a:defRPr/>
            </a:pPr>
            <a:endParaRPr lang="fr-FR"/>
          </a:p>
        </p:txBody>
      </p:sp>
      <p:sp>
        <p:nvSpPr>
          <p:cNvPr id="36867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0625" y="693738"/>
            <a:ext cx="4629150" cy="3471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97375"/>
            <a:ext cx="51625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39" tIns="46871" rIns="93739" bIns="468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54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5263" y="879475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39" tIns="46871" rIns="93739" bIns="46871" numCol="1" anchor="b" anchorCtr="0" compatLnSpc="1">
            <a:prstTxWarp prst="textNoShape">
              <a:avLst/>
            </a:prstTxWarp>
          </a:bodyPr>
          <a:lstStyle>
            <a:lvl1pPr algn="r" defTabSz="930275" eaLnBrk="0" hangingPunct="0">
              <a:lnSpc>
                <a:spcPct val="100000"/>
              </a:lnSpc>
              <a:spcAft>
                <a:spcPct val="0"/>
              </a:spcAft>
              <a:buClrTx/>
              <a:buFontTx/>
              <a:buNone/>
              <a:defRPr sz="1000">
                <a:latin typeface="FuturaA Bk BT" pitchFamily="34" charset="0"/>
              </a:defRPr>
            </a:lvl1pPr>
          </a:lstStyle>
          <a:p>
            <a:pPr>
              <a:defRPr/>
            </a:pPr>
            <a:fld id="{CAAC92FB-A218-458D-B7F8-988EC6D20FE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17475" indent="-117475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342900" indent="-111125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/>
      <a:buChar char="t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571500" indent="-114300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/>
      <a:buChar char="t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800100" indent="-114300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/>
      <a:buChar char="t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028700" indent="-114300" algn="l" rtl="0" eaLnBrk="0" fontAlgn="base" hangingPunct="0">
      <a:lnSpc>
        <a:spcPct val="90000"/>
      </a:lnSpc>
      <a:spcBef>
        <a:spcPct val="40000"/>
      </a:spcBef>
      <a:spcAft>
        <a:spcPct val="0"/>
      </a:spcAft>
      <a:buSzPct val="60000"/>
      <a:buFont typeface="Monotype Sorts"/>
      <a:buChar char="t"/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Aussi mince qu’un</a:t>
            </a:r>
            <a:r>
              <a:rPr lang="fr-FR" baseline="0" dirty="0" smtClean="0"/>
              <a:t> cheveu</a:t>
            </a:r>
            <a:r>
              <a:rPr lang="fr-FR" dirty="0" smtClean="0"/>
              <a:t> 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reste l’une des plus grandes avancées technologiques en matière de câblage</a:t>
            </a:r>
          </a:p>
          <a:p>
            <a:endParaRPr lang="fr-FR" dirty="0" smtClean="0"/>
          </a:p>
          <a:p>
            <a:r>
              <a:rPr lang="fr-FR" dirty="0" smtClean="0"/>
              <a:t>Elle perd tous les inconvénients des câbles électriques (la puissance, l’impédance, etc.….)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4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baseline="0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13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800" u="sng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Fréquence normalisée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2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fr-FR" dirty="0" smtClean="0"/>
              <a:t>Une fibre est monomode pour une fréquence normalisée V inférieure à 2.405.</a:t>
            </a:r>
            <a:endParaRPr lang="fr-FR" sz="1200" u="sng" kern="0" dirty="0" smtClean="0">
              <a:solidFill>
                <a:srgbClr val="323232"/>
              </a:solidFill>
              <a:latin typeface="Trebuchet MS" pitchFamily="34" charset="0"/>
              <a:ea typeface="+mn-ea"/>
              <a:cs typeface="+mn-cs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2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 V = 2PI*</a:t>
            </a:r>
            <a:r>
              <a:rPr lang="fr-FR" sz="1200" kern="0" dirty="0" err="1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rayon.coeur</a:t>
            </a:r>
            <a:r>
              <a:rPr lang="fr-FR" sz="12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/</a:t>
            </a:r>
            <a:r>
              <a:rPr lang="fr-FR" sz="1200" kern="0" baseline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 Lambda * O.N.</a:t>
            </a:r>
            <a:r>
              <a:rPr lang="fr-FR" sz="12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	</a:t>
            </a:r>
            <a:r>
              <a:rPr lang="fr-FR" sz="14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Avec   </a:t>
            </a:r>
            <a:r>
              <a:rPr lang="el-GR" sz="14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λ</a:t>
            </a:r>
            <a:r>
              <a:rPr lang="fr-FR" sz="14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 : longueur onde</a:t>
            </a:r>
            <a:br>
              <a:rPr lang="fr-FR" sz="14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</a:br>
            <a:r>
              <a:rPr lang="fr-FR" sz="14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             	          </a:t>
            </a:r>
            <a:r>
              <a:rPr lang="el-GR" sz="14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α</a:t>
            </a:r>
            <a:r>
              <a:rPr lang="fr-FR" sz="14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 : rayon du cœur de fibre</a:t>
            </a:r>
            <a:br>
              <a:rPr lang="fr-FR" sz="14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</a:br>
            <a:endParaRPr lang="fr-FR" sz="1400" kern="0" dirty="0" smtClean="0">
              <a:solidFill>
                <a:srgbClr val="323232"/>
              </a:solidFill>
              <a:latin typeface="Trebuchet MS" pitchFamily="34" charset="0"/>
              <a:ea typeface="+mn-ea"/>
              <a:cs typeface="+mn-cs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8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Nombre de modes des fibres multi-mode</a:t>
            </a:r>
            <a:endParaRPr lang="fr-FR" sz="1200" u="sng" kern="0" dirty="0" smtClean="0">
              <a:solidFill>
                <a:srgbClr val="323232"/>
              </a:solidFill>
              <a:latin typeface="Trebuchet MS" pitchFamily="34" charset="0"/>
              <a:ea typeface="+mn-ea"/>
              <a:cs typeface="+mn-cs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200" kern="0" dirty="0" smtClean="0">
                <a:solidFill>
                  <a:srgbClr val="323232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fr-FR" dirty="0" smtClean="0"/>
              <a:t>Nombre de modes M qu'une fibre multi-mode peut contenir M</a:t>
            </a:r>
            <a:r>
              <a:rPr lang="fr-FR" baseline="0" dirty="0" smtClean="0"/>
              <a:t> = V²/2</a:t>
            </a:r>
            <a:endParaRPr lang="fr-FR" sz="1200" u="sng" kern="0" dirty="0" smtClean="0">
              <a:solidFill>
                <a:srgbClr val="323232"/>
              </a:solidFill>
              <a:latin typeface="Trebuchet MS" pitchFamily="34" charset="0"/>
              <a:ea typeface="+mn-ea"/>
              <a:cs typeface="+mn-cs"/>
            </a:endParaRPr>
          </a:p>
          <a:p>
            <a:endParaRPr lang="fr-FR" baseline="0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14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/>
              <a:buChar char="è"/>
            </a:pPr>
            <a:r>
              <a:rPr lang="fr-FR" baseline="0" dirty="0" smtClean="0">
                <a:sym typeface="Wingdings" pitchFamily="2" charset="2"/>
              </a:rPr>
              <a:t> D</a:t>
            </a:r>
            <a:r>
              <a:rPr lang="fr-FR" dirty="0" smtClean="0"/>
              <a:t>ifférence de potentiel entre la partie N et la partie P</a:t>
            </a:r>
          </a:p>
          <a:p>
            <a:pPr>
              <a:buFont typeface="Wingdings"/>
              <a:buChar char="è"/>
            </a:pPr>
            <a:r>
              <a:rPr lang="fr-FR" dirty="0" smtClean="0"/>
              <a:t> Applique une tension positive côté N et négative côté P, la jonction « se creuse »</a:t>
            </a:r>
          </a:p>
          <a:p>
            <a:pPr>
              <a:buFont typeface="Wingdings"/>
              <a:buChar char="è"/>
            </a:pPr>
            <a:r>
              <a:rPr lang="fr-FR" baseline="0" dirty="0" smtClean="0"/>
              <a:t> Emission de photon au passage d’un électron dans la couche active</a:t>
            </a:r>
          </a:p>
          <a:p>
            <a:pPr>
              <a:buFont typeface="Wingdings"/>
              <a:buChar char="è"/>
            </a:pPr>
            <a:endParaRPr lang="fr-FR" baseline="0" dirty="0" smtClean="0"/>
          </a:p>
          <a:p>
            <a:pPr>
              <a:buFont typeface="Wingdings"/>
              <a:buChar char="è"/>
            </a:pPr>
            <a:endParaRPr lang="fr-FR" baseline="0" dirty="0" smtClean="0"/>
          </a:p>
          <a:p>
            <a:r>
              <a:rPr lang="fr-FR" baseline="0" dirty="0" smtClean="0"/>
              <a:t>LED </a:t>
            </a: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limité en débit à 622 Mbit/s </a:t>
            </a: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  <a:sym typeface="Wingdings" pitchFamily="2" charset="2"/>
              </a:rPr>
              <a:t> LAN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  <a:sym typeface="Wingdings" pitchFamily="2" charset="2"/>
              </a:rPr>
              <a:t>LASER  Coût élevé, très haut débit</a:t>
            </a:r>
            <a:endParaRPr lang="fr-FR" sz="1200" kern="1200" baseline="0" dirty="0" smtClean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15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baseline="0" dirty="0" smtClean="0">
                <a:sym typeface="Wingdings" pitchFamily="2" charset="2"/>
              </a:rPr>
              <a:t> </a:t>
            </a:r>
            <a:r>
              <a:rPr lang="fr-FR" baseline="0" dirty="0" smtClean="0"/>
              <a:t>Le détecteur </a:t>
            </a: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absorbe les photons</a:t>
            </a:r>
          </a:p>
          <a:p>
            <a:pPr>
              <a:buFont typeface="Wingdings"/>
              <a:buChar char="è"/>
            </a:pP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Les photons absorbés libèrent des e- dans le circuit</a:t>
            </a:r>
          </a:p>
          <a:p>
            <a:pPr>
              <a:buFont typeface="Wingdings"/>
              <a:buChar char="è"/>
            </a:pP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 Mouvements d’électrons – vers + </a:t>
            </a: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  <a:sym typeface="Wingdings" pitchFamily="2" charset="2"/>
              </a:rPr>
              <a:t> Courant  Tension</a:t>
            </a:r>
            <a:endParaRPr lang="fr-FR" baseline="0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16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17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18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19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21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Déphasage de </a:t>
            </a:r>
            <a:r>
              <a:rPr lang="el-G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π = </a:t>
            </a: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coupure</a:t>
            </a:r>
          </a:p>
          <a:p>
            <a:endParaRPr lang="fr-FR" sz="1200" kern="1200" baseline="0" dirty="0" smtClean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Beaucoup utilisé : la longueur d’un bras ou l’indice dans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un bras peut varier avec la température, une tension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électrique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etc</a:t>
            </a: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 …</a:t>
            </a:r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22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Multiplexage:</a:t>
            </a:r>
            <a:r>
              <a:rPr lang="fr-FR" baseline="0" dirty="0" smtClean="0"/>
              <a:t> </a:t>
            </a:r>
          </a:p>
          <a:p>
            <a:endParaRPr lang="fr-FR" baseline="0" dirty="0" smtClean="0"/>
          </a:p>
          <a:p>
            <a:r>
              <a:rPr lang="fr-FR" dirty="0" smtClean="0">
                <a:sym typeface="Wingdings" pitchFamily="2" charset="2"/>
              </a:rPr>
              <a:t></a:t>
            </a:r>
            <a:r>
              <a:rPr lang="fr-FR" dirty="0" smtClean="0"/>
              <a:t> Réduction des coûts d’installation et/ou d’exploitation</a:t>
            </a:r>
            <a:r>
              <a:rPr lang="fr-FR" baseline="0" dirty="0" smtClean="0"/>
              <a:t> car moins de câbles</a:t>
            </a:r>
            <a:endParaRPr lang="fr-FR" dirty="0" smtClean="0"/>
          </a:p>
          <a:p>
            <a:endParaRPr lang="fr-FR" dirty="0" smtClean="0"/>
          </a:p>
          <a:p>
            <a:r>
              <a:rPr lang="fr-FR" b="1" dirty="0" smtClean="0"/>
              <a:t>TDM</a:t>
            </a:r>
            <a:r>
              <a:rPr lang="fr-FR" dirty="0" smtClean="0"/>
              <a:t>:</a:t>
            </a:r>
            <a:r>
              <a:rPr lang="fr-FR" baseline="0" dirty="0" smtClean="0"/>
              <a:t> </a:t>
            </a:r>
            <a:r>
              <a:rPr lang="fr-FR" sz="4000" b="0" i="0" dirty="0" smtClean="0"/>
              <a:t>Plusieurs canaux à faible débit sont envoyés sur un canal à débit plus élevé </a:t>
            </a:r>
            <a:br>
              <a:rPr lang="fr-FR" sz="4000" b="0" i="0" dirty="0" smtClean="0"/>
            </a:br>
            <a:r>
              <a:rPr lang="fr-FR" sz="4000" b="0" i="0" dirty="0" smtClean="0"/>
              <a:t>       en divisant l'accès à celui-ci en différentes</a:t>
            </a:r>
            <a:r>
              <a:rPr lang="fr-FR" sz="4000" b="0" i="0" baseline="0" dirty="0" smtClean="0"/>
              <a:t> </a:t>
            </a:r>
            <a:r>
              <a:rPr lang="fr-FR" sz="4000" b="0" i="0" dirty="0" smtClean="0"/>
              <a:t>fenêtres de temps</a:t>
            </a:r>
          </a:p>
          <a:p>
            <a:endParaRPr lang="fr-FR" dirty="0" smtClean="0"/>
          </a:p>
          <a:p>
            <a:r>
              <a:rPr lang="fr-FR" dirty="0" smtClean="0">
                <a:sym typeface="Wingdings" pitchFamily="2" charset="2"/>
              </a:rPr>
              <a:t> </a:t>
            </a:r>
            <a:r>
              <a:rPr lang="fr-FR" u="sng" dirty="0" smtClean="0"/>
              <a:t>Emission</a:t>
            </a:r>
            <a:r>
              <a:rPr lang="fr-FR" baseline="0" dirty="0" smtClean="0"/>
              <a:t> via UN SEUL Laser (cadencé a une certaine vitesse 10Gbit/s par ex.)</a:t>
            </a:r>
          </a:p>
          <a:p>
            <a:r>
              <a:rPr lang="fr-FR" baseline="0" dirty="0" smtClean="0">
                <a:sym typeface="Wingdings" pitchFamily="2" charset="2"/>
              </a:rPr>
              <a:t> </a:t>
            </a:r>
            <a:r>
              <a:rPr lang="fr-FR" u="sng" baseline="0" dirty="0" smtClean="0"/>
              <a:t>Réception</a:t>
            </a:r>
            <a:r>
              <a:rPr lang="fr-FR" baseline="0" dirty="0" smtClean="0"/>
              <a:t> via UNE SEULE PHOTODIODE</a:t>
            </a:r>
          </a:p>
          <a:p>
            <a:endParaRPr lang="fr-FR" baseline="0" dirty="0" smtClean="0"/>
          </a:p>
          <a:p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La somme des</a:t>
            </a:r>
            <a:r>
              <a:rPr lang="fr-FR" baseline="0" dirty="0" smtClean="0"/>
              <a:t> débits des canaux basse </a:t>
            </a:r>
            <a:r>
              <a:rPr lang="fr-FR" dirty="0" smtClean="0"/>
              <a:t>vitesse est inférieur au débit du</a:t>
            </a:r>
            <a:r>
              <a:rPr lang="fr-FR" baseline="0" dirty="0" smtClean="0"/>
              <a:t> canal optique</a:t>
            </a:r>
          </a:p>
          <a:p>
            <a:r>
              <a:rPr lang="fr-FR" baseline="0" dirty="0" smtClean="0"/>
              <a:t>    Faible débit : paire torsadé à 100Mbit/s par exemple</a:t>
            </a:r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23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5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b="1" dirty="0" smtClean="0"/>
              <a:t>WDM</a:t>
            </a:r>
            <a:r>
              <a:rPr lang="fr-FR" dirty="0" smtClean="0"/>
              <a:t>:</a:t>
            </a:r>
            <a:r>
              <a:rPr lang="fr-FR" baseline="0" dirty="0" smtClean="0"/>
              <a:t> </a:t>
            </a:r>
            <a:r>
              <a:rPr lang="fr-FR" b="0" dirty="0" smtClean="0">
                <a:solidFill>
                  <a:schemeClr val="tx1"/>
                </a:solidFill>
              </a:rPr>
              <a:t>Multiplexage</a:t>
            </a:r>
            <a:r>
              <a:rPr lang="fr-FR" b="0" baseline="0" dirty="0" smtClean="0">
                <a:solidFill>
                  <a:schemeClr val="tx1"/>
                </a:solidFill>
              </a:rPr>
              <a:t> </a:t>
            </a:r>
            <a:r>
              <a:rPr lang="fr-FR" b="0" dirty="0" smtClean="0">
                <a:solidFill>
                  <a:schemeClr val="tx1"/>
                </a:solidFill>
              </a:rPr>
              <a:t>en longueur d'onde. </a:t>
            </a:r>
            <a:br>
              <a:rPr lang="fr-FR" b="0" dirty="0" smtClean="0">
                <a:solidFill>
                  <a:schemeClr val="tx1"/>
                </a:solidFill>
              </a:rPr>
            </a:br>
            <a:r>
              <a:rPr lang="fr-FR" b="0" dirty="0" smtClean="0">
                <a:solidFill>
                  <a:schemeClr val="tx1"/>
                </a:solidFill>
              </a:rPr>
              <a:t>        Consiste à envoyer sur une même fibre optique</a:t>
            </a:r>
            <a:r>
              <a:rPr lang="fr-FR" b="0" baseline="0" dirty="0" smtClean="0">
                <a:solidFill>
                  <a:schemeClr val="tx1"/>
                </a:solidFill>
              </a:rPr>
              <a:t> </a:t>
            </a:r>
            <a:r>
              <a:rPr lang="fr-FR" b="0" dirty="0" smtClean="0">
                <a:solidFill>
                  <a:schemeClr val="tx1"/>
                </a:solidFill>
              </a:rPr>
              <a:t>plusieurs signaux de couleurs différentes</a:t>
            </a:r>
            <a:br>
              <a:rPr lang="fr-FR" b="0" dirty="0" smtClean="0">
                <a:solidFill>
                  <a:schemeClr val="tx1"/>
                </a:solidFill>
              </a:rPr>
            </a:br>
            <a:r>
              <a:rPr lang="fr-FR" b="0" baseline="0" dirty="0" smtClean="0">
                <a:solidFill>
                  <a:schemeClr val="tx1"/>
                </a:solidFill>
              </a:rPr>
              <a:t>        </a:t>
            </a:r>
            <a:r>
              <a:rPr lang="fr-FR" b="0" dirty="0" smtClean="0">
                <a:solidFill>
                  <a:schemeClr val="tx1"/>
                </a:solidFill>
              </a:rPr>
              <a:t>à la même vitesse de modulation,</a:t>
            </a:r>
            <a:r>
              <a:rPr lang="fr-FR" b="0" baseline="0" dirty="0" smtClean="0">
                <a:solidFill>
                  <a:schemeClr val="tx1"/>
                </a:solidFill>
              </a:rPr>
              <a:t> mais chacun à une longueur d’onde distincte</a:t>
            </a:r>
          </a:p>
          <a:p>
            <a:endParaRPr lang="fr-FR" b="0" baseline="0" dirty="0" smtClean="0">
              <a:solidFill>
                <a:schemeClr val="tx1"/>
              </a:solidFill>
            </a:endParaRPr>
          </a:p>
          <a:p>
            <a:r>
              <a:rPr lang="fr-FR" b="0" baseline="0" dirty="0" smtClean="0">
                <a:solidFill>
                  <a:schemeClr val="tx1"/>
                </a:solidFill>
                <a:sym typeface="Wingdings" pitchFamily="2" charset="2"/>
              </a:rPr>
              <a:t> M</a:t>
            </a:r>
            <a:r>
              <a:rPr lang="fr-FR" b="0" dirty="0" smtClean="0">
                <a:solidFill>
                  <a:schemeClr val="tx1"/>
                </a:solidFill>
              </a:rPr>
              <a:t>ultiplie évidemment la quantité d'information transmise</a:t>
            </a:r>
          </a:p>
          <a:p>
            <a:endParaRPr lang="fr-FR" b="0" dirty="0" smtClean="0">
              <a:solidFill>
                <a:schemeClr val="tx1"/>
              </a:solidFill>
            </a:endParaRPr>
          </a:p>
          <a:p>
            <a:r>
              <a:rPr lang="fr-FR" b="0" dirty="0" smtClean="0">
                <a:solidFill>
                  <a:schemeClr val="tx1"/>
                </a:solidFill>
                <a:sym typeface="Wingdings" pitchFamily="2" charset="2"/>
              </a:rPr>
              <a:t> </a:t>
            </a:r>
            <a:r>
              <a:rPr lang="fr-FR" b="0" u="sng" dirty="0" smtClean="0">
                <a:solidFill>
                  <a:schemeClr val="tx1"/>
                </a:solidFill>
              </a:rPr>
              <a:t>Emission</a:t>
            </a:r>
            <a:r>
              <a:rPr lang="fr-FR" b="0" dirty="0" smtClean="0">
                <a:solidFill>
                  <a:schemeClr val="tx1"/>
                </a:solidFill>
              </a:rPr>
              <a:t> par différent LASER</a:t>
            </a:r>
          </a:p>
          <a:p>
            <a:pPr>
              <a:buFont typeface="Wingdings"/>
              <a:buChar char="è"/>
            </a:pPr>
            <a:r>
              <a:rPr lang="fr-FR" b="0" u="sng" dirty="0" smtClean="0">
                <a:solidFill>
                  <a:schemeClr val="tx1"/>
                </a:solidFill>
              </a:rPr>
              <a:t>Réception</a:t>
            </a:r>
            <a:r>
              <a:rPr lang="fr-FR" b="0" dirty="0" smtClean="0">
                <a:solidFill>
                  <a:schemeClr val="tx1"/>
                </a:solidFill>
              </a:rPr>
              <a:t> par différente PHOTODIODE</a:t>
            </a:r>
          </a:p>
          <a:p>
            <a:pPr>
              <a:buFont typeface="Wingdings"/>
              <a:buNone/>
            </a:pPr>
            <a:endParaRPr lang="fr-FR" b="0" dirty="0" smtClean="0">
              <a:solidFill>
                <a:schemeClr val="tx1"/>
              </a:solidFill>
            </a:endParaRPr>
          </a:p>
          <a:p>
            <a:r>
              <a:rPr lang="fr-FR" b="0" dirty="0" smtClean="0">
                <a:solidFill>
                  <a:schemeClr val="tx1"/>
                </a:solidFill>
              </a:rPr>
              <a:t>Sur</a:t>
            </a:r>
            <a:r>
              <a:rPr lang="fr-FR" b="0" baseline="0" dirty="0" smtClean="0">
                <a:solidFill>
                  <a:schemeClr val="tx1"/>
                </a:solidFill>
              </a:rPr>
              <a:t> la fibre, plusieurs signaux lumineux qui n’interfèrent pas entre eux…</a:t>
            </a:r>
          </a:p>
          <a:p>
            <a:r>
              <a:rPr lang="fr-FR" b="0" baseline="0" dirty="0" smtClean="0">
                <a:solidFill>
                  <a:schemeClr val="tx1"/>
                </a:solidFill>
              </a:rPr>
              <a:t>Pourquoi ça marche ? </a:t>
            </a:r>
            <a:r>
              <a:rPr lang="fr-FR" b="0" baseline="0" dirty="0" smtClean="0">
                <a:solidFill>
                  <a:schemeClr val="tx1"/>
                </a:solidFill>
                <a:sym typeface="Wingdings" pitchFamily="2" charset="2"/>
              </a:rPr>
              <a:t> Fibre possède LARGE BANDE PASSANTE</a:t>
            </a:r>
            <a:endParaRPr lang="fr-FR" b="0" dirty="0" smtClean="0">
              <a:solidFill>
                <a:schemeClr val="tx1"/>
              </a:solidFill>
            </a:endParaRPr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24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25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26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Composant</a:t>
            </a:r>
            <a:r>
              <a:rPr lang="fr-FR" baseline="0" dirty="0" smtClean="0"/>
              <a:t> actif : </a:t>
            </a:r>
            <a:r>
              <a:rPr lang="fr-FR" dirty="0" smtClean="0"/>
              <a:t>augmenter la puissance d'un signal (tension, courant, ou les deux)</a:t>
            </a:r>
          </a:p>
          <a:p>
            <a:endParaRPr lang="fr-FR" dirty="0" smtClean="0"/>
          </a:p>
          <a:p>
            <a:r>
              <a:rPr lang="fr-FR" u="sng" baseline="0" dirty="0" smtClean="0"/>
              <a:t>Amplificateur</a:t>
            </a:r>
            <a:r>
              <a:rPr lang="fr-FR" baseline="0" dirty="0" smtClean="0"/>
              <a:t> : A</a:t>
            </a:r>
            <a:r>
              <a:rPr lang="fr-FR" dirty="0" smtClean="0"/>
              <a:t>mplifient les signaux optiques sans les transformer en électricité</a:t>
            </a:r>
            <a:r>
              <a:rPr lang="fr-FR" baseline="0" dirty="0" smtClean="0"/>
              <a:t> EDFA</a:t>
            </a:r>
            <a:r>
              <a:rPr lang="fr-FR" dirty="0" smtClean="0"/>
              <a:t> </a:t>
            </a:r>
          </a:p>
          <a:p>
            <a:r>
              <a:rPr lang="fr-FR" u="sng" dirty="0" smtClean="0"/>
              <a:t>Modulateur</a:t>
            </a:r>
            <a:r>
              <a:rPr lang="fr-FR" dirty="0" smtClean="0"/>
              <a:t> : Permet la modulation externe de sources lumineuses continues</a:t>
            </a:r>
          </a:p>
          <a:p>
            <a:pPr marL="117475" marR="0" indent="-117475" algn="l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60000"/>
              <a:buFont typeface="Monotype Sorts"/>
              <a:buNone/>
              <a:tabLst/>
              <a:defRPr/>
            </a:pPr>
            <a:r>
              <a:rPr lang="fr-FR" u="sng" dirty="0" smtClean="0"/>
              <a:t>Filtre</a:t>
            </a:r>
            <a:r>
              <a:rPr lang="fr-FR" dirty="0" smtClean="0"/>
              <a:t> : sélectionne une longueur</a:t>
            </a:r>
            <a:r>
              <a:rPr lang="fr-FR" baseline="0" dirty="0" smtClean="0"/>
              <a:t> d’onde déterminée sur une bande de longueur d’onde</a:t>
            </a:r>
          </a:p>
          <a:p>
            <a:endParaRPr lang="fr-FR" dirty="0" smtClean="0"/>
          </a:p>
          <a:p>
            <a:r>
              <a:rPr lang="fr-FR" u="sng" dirty="0" smtClean="0"/>
              <a:t>Coupleur</a:t>
            </a:r>
            <a:r>
              <a:rPr lang="fr-FR" dirty="0" smtClean="0"/>
              <a:t> : concentrer et diviser la puissance lumineuse optique</a:t>
            </a:r>
          </a:p>
          <a:p>
            <a:r>
              <a:rPr lang="fr-FR" u="sng" dirty="0" smtClean="0"/>
              <a:t>Atténuateur</a:t>
            </a:r>
            <a:r>
              <a:rPr lang="fr-FR" dirty="0" smtClean="0"/>
              <a:t> : Niveler les lignes de transmission optiques. Empêcher que trop de lumière arrive sur les photodiodes</a:t>
            </a:r>
          </a:p>
          <a:p>
            <a:endParaRPr lang="fr-FR" dirty="0" smtClean="0"/>
          </a:p>
          <a:p>
            <a:r>
              <a:rPr lang="fr-FR" dirty="0" smtClean="0"/>
              <a:t>Pertes connectique : </a:t>
            </a: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0.4 dB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27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28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« South East </a:t>
            </a:r>
            <a:r>
              <a:rPr lang="fr-FR" dirty="0" err="1" smtClean="0"/>
              <a:t>Asia</a:t>
            </a:r>
            <a:r>
              <a:rPr lang="fr-FR" dirty="0" smtClean="0"/>
              <a:t> – Middle East - Western Europe » - Câble transocéanique</a:t>
            </a:r>
          </a:p>
          <a:p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1999 by</a:t>
            </a:r>
            <a:r>
              <a:rPr lang="fr-FR" baseline="0" dirty="0" smtClean="0"/>
              <a:t> </a:t>
            </a:r>
            <a:r>
              <a:rPr lang="fr-FR" dirty="0" smtClean="0"/>
              <a:t>France Telecom</a:t>
            </a:r>
          </a:p>
          <a:p>
            <a:pPr>
              <a:buFont typeface="Symbol" pitchFamily="18" charset="2"/>
              <a:buChar char="Þ"/>
            </a:pPr>
            <a:r>
              <a:rPr lang="fr-FR" baseline="0" dirty="0" smtClean="0"/>
              <a:t> Rallie Allemagne – Australie via Corée  - Japon</a:t>
            </a:r>
          </a:p>
          <a:p>
            <a:pPr>
              <a:buFont typeface="Symbol" pitchFamily="18" charset="2"/>
              <a:buChar char="Þ"/>
            </a:pPr>
            <a:endParaRPr lang="fr-FR" baseline="0" dirty="0" smtClean="0"/>
          </a:p>
          <a:p>
            <a:pPr>
              <a:buFont typeface="Symbol" pitchFamily="18" charset="2"/>
              <a:buNone/>
            </a:pPr>
            <a:r>
              <a:rPr lang="fr-FR" baseline="0" dirty="0" smtClean="0"/>
              <a:t>TAT-14</a:t>
            </a:r>
          </a:p>
          <a:p>
            <a:pPr>
              <a:buFont typeface="Symbol" pitchFamily="18" charset="2"/>
              <a:buChar char="Þ"/>
            </a:pPr>
            <a:r>
              <a:rPr lang="fr-FR" baseline="0" dirty="0" smtClean="0"/>
              <a:t> Réseau en anneau</a:t>
            </a:r>
          </a:p>
          <a:p>
            <a:pPr>
              <a:buFont typeface="Symbol" pitchFamily="18" charset="2"/>
              <a:buChar char="Þ"/>
            </a:pPr>
            <a:r>
              <a:rPr lang="fr-FR" baseline="0" dirty="0" smtClean="0"/>
              <a:t> 4 pairs de fibre optique SDH WDM</a:t>
            </a:r>
          </a:p>
          <a:p>
            <a:pPr>
              <a:buFont typeface="Symbol" pitchFamily="18" charset="2"/>
              <a:buChar char="Þ"/>
            </a:pPr>
            <a:r>
              <a:rPr lang="fr-FR" baseline="0" dirty="0" smtClean="0"/>
              <a:t> 16 longueur d’onde 160Gbit/s par paire = 640 </a:t>
            </a:r>
            <a:r>
              <a:rPr lang="fr-FR" baseline="0" dirty="0" err="1" smtClean="0"/>
              <a:t>Gbit</a:t>
            </a:r>
            <a:r>
              <a:rPr lang="fr-FR" baseline="0" dirty="0" smtClean="0"/>
              <a:t>/s</a:t>
            </a:r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30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Apollo profondeur</a:t>
            </a:r>
            <a:r>
              <a:rPr lang="fr-FR" baseline="0" dirty="0" smtClean="0"/>
              <a:t> 5000m</a:t>
            </a:r>
          </a:p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31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z="1200" kern="1200" dirty="0" err="1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Cable</a:t>
            </a:r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 GO :</a:t>
            </a: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 </a:t>
            </a:r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Sicile à Malte en Novembre 2008</a:t>
            </a:r>
          </a:p>
          <a:p>
            <a:endParaRPr lang="fr-FR" sz="1200" kern="1200" dirty="0" smtClean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  <a:p>
            <a:r>
              <a:rPr lang="fr-FR" sz="1200" u="sng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Portée de la dorsale </a:t>
            </a:r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: 93 villes dans 22 pays avec 56000 Kms</a:t>
            </a:r>
          </a:p>
          <a:p>
            <a:r>
              <a:rPr lang="fr-FR" sz="1200" u="sng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Nouveau câble </a:t>
            </a:r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: 4 paires de fibre est long de 290 kms. </a:t>
            </a:r>
          </a:p>
          <a:p>
            <a:r>
              <a:rPr lang="fr-FR" sz="1200" u="sng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Techno</a:t>
            </a:r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 : D-WDM </a:t>
            </a:r>
          </a:p>
          <a:p>
            <a:endParaRPr lang="fr-FR" sz="1200" kern="1200" dirty="0" smtClean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Au </a:t>
            </a:r>
            <a:r>
              <a:rPr lang="fr-FR" sz="1200" kern="1200" dirty="0" err="1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depart</a:t>
            </a:r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: 2 longueurs d’ondes cadencés à 10 </a:t>
            </a:r>
            <a:r>
              <a:rPr lang="fr-FR" sz="1200" kern="1200" dirty="0" err="1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Gbit</a:t>
            </a:r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/s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Avant : 2.5 </a:t>
            </a:r>
            <a:r>
              <a:rPr lang="fr-FR" sz="1200" kern="1200" dirty="0" err="1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Gbit</a:t>
            </a:r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/s disponible sur le câble existant</a:t>
            </a:r>
          </a:p>
          <a:p>
            <a:endParaRPr lang="fr-FR" sz="1200" kern="1200" dirty="0" smtClean="0">
              <a:solidFill>
                <a:schemeClr val="tx1"/>
              </a:solidFill>
              <a:latin typeface="Trebuchet MS" pitchFamily="34" charset="0"/>
              <a:ea typeface="+mn-ea"/>
              <a:cs typeface="+mn-cs"/>
            </a:endParaRPr>
          </a:p>
          <a:p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DONC</a:t>
            </a:r>
            <a:r>
              <a:rPr lang="fr-FR" sz="1200" kern="1200" baseline="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 =&gt; Mu</a:t>
            </a:r>
            <a:r>
              <a:rPr lang="fr-FR" sz="1200" kern="1200" dirty="0" smtClean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rPr>
              <a:t>ltiplication par 8 de la capacité </a:t>
            </a:r>
          </a:p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32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Quelque fois, le </a:t>
            </a:r>
            <a:r>
              <a:rPr lang="fr-FR" dirty="0" err="1" smtClean="0"/>
              <a:t>cable</a:t>
            </a:r>
            <a:r>
              <a:rPr lang="fr-FR" dirty="0" smtClean="0"/>
              <a:t> ne</a:t>
            </a:r>
            <a:r>
              <a:rPr lang="fr-FR" baseline="0" dirty="0" smtClean="0"/>
              <a:t> repose pas au fond de la mer… Mais a mi distance…</a:t>
            </a:r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33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Quelque fois, le câble ne</a:t>
            </a:r>
            <a:r>
              <a:rPr lang="fr-FR" baseline="0" dirty="0" smtClean="0"/>
              <a:t> repose pas au fond de la mer… Mais a mi-distance…</a:t>
            </a:r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34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Découle de la loi de la réfraction 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une onde traversant une frontière entre deux milieux de densité différente soit déviée.</a:t>
            </a:r>
          </a:p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6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35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7475" marR="0" indent="-117475" algn="l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60000"/>
              <a:buFont typeface="Monotype Sorts"/>
              <a:buNone/>
              <a:tabLst/>
              <a:defRPr/>
            </a:pPr>
            <a:r>
              <a:rPr lang="fr-FR" dirty="0" smtClean="0"/>
              <a:t>Diapo</a:t>
            </a:r>
            <a:r>
              <a:rPr lang="fr-FR" baseline="0" dirty="0" smtClean="0"/>
              <a:t> </a:t>
            </a:r>
            <a:r>
              <a:rPr lang="fr-FR" dirty="0" smtClean="0"/>
              <a:t>1) En fonction de indice</a:t>
            </a:r>
            <a:r>
              <a:rPr lang="fr-FR" baseline="0" dirty="0" smtClean="0"/>
              <a:t> de réfraction et de l’angle d’incidence =&gt; modification d’angle</a:t>
            </a:r>
            <a:endParaRPr lang="fr-FR" dirty="0" smtClean="0"/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Diapo</a:t>
            </a:r>
            <a:r>
              <a:rPr lang="en-US" dirty="0" smtClean="0">
                <a:sym typeface="Wingdings" pitchFamily="2" charset="2"/>
              </a:rPr>
              <a:t> 2) 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 3 </a:t>
            </a:r>
            <a:r>
              <a:rPr lang="en-US" dirty="0" err="1" smtClean="0">
                <a:sym typeface="Wingdings" pitchFamily="2" charset="2"/>
              </a:rPr>
              <a:t>scénarios</a:t>
            </a:r>
            <a:r>
              <a:rPr lang="en-US" baseline="0" dirty="0" smtClean="0">
                <a:sym typeface="Wingdings" pitchFamily="2" charset="2"/>
              </a:rPr>
              <a:t> 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pPr marL="228600" indent="-228600">
              <a:buAutoNum type="alphaLcParenBoth"/>
            </a:pPr>
            <a:r>
              <a:rPr lang="en-US" baseline="0" dirty="0" smtClean="0">
                <a:sym typeface="Wingdings" pitchFamily="2" charset="2"/>
              </a:rPr>
              <a:t>. Le rayon </a:t>
            </a:r>
            <a:r>
              <a:rPr lang="en-US" baseline="0" dirty="0" err="1" smtClean="0">
                <a:sym typeface="Wingdings" pitchFamily="2" charset="2"/>
              </a:rPr>
              <a:t>subi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baseline="0" dirty="0" err="1" smtClean="0">
                <a:sym typeface="Wingdings" pitchFamily="2" charset="2"/>
              </a:rPr>
              <a:t>une</a:t>
            </a:r>
            <a:r>
              <a:rPr lang="en-US" baseline="0" dirty="0" smtClean="0">
                <a:sym typeface="Wingdings" pitchFamily="2" charset="2"/>
              </a:rPr>
              <a:t> modification de direction du au </a:t>
            </a:r>
            <a:r>
              <a:rPr lang="en-US" baseline="0" dirty="0" err="1" smtClean="0">
                <a:sym typeface="Wingdings" pitchFamily="2" charset="2"/>
              </a:rPr>
              <a:t>changement</a:t>
            </a:r>
            <a:r>
              <a:rPr lang="en-US" baseline="0" dirty="0" smtClean="0">
                <a:sym typeface="Wingdings" pitchFamily="2" charset="2"/>
              </a:rPr>
              <a:t> de </a:t>
            </a:r>
            <a:r>
              <a:rPr lang="en-US" baseline="0" dirty="0" err="1" smtClean="0">
                <a:sym typeface="Wingdings" pitchFamily="2" charset="2"/>
              </a:rPr>
              <a:t>millieu</a:t>
            </a:r>
            <a:endParaRPr lang="en-US" baseline="0" dirty="0" smtClean="0">
              <a:sym typeface="Wingdings" pitchFamily="2" charset="2"/>
            </a:endParaRPr>
          </a:p>
          <a:p>
            <a:pPr marL="228600" indent="-228600">
              <a:buAutoNum type="alphaLcParenBoth"/>
            </a:pPr>
            <a:r>
              <a:rPr lang="en-US" baseline="0" dirty="0" smtClean="0">
                <a:sym typeface="Wingdings" pitchFamily="2" charset="2"/>
              </a:rPr>
              <a:t>. Angle </a:t>
            </a:r>
            <a:r>
              <a:rPr lang="en-US" baseline="0" dirty="0" err="1" smtClean="0">
                <a:sym typeface="Wingdings" pitchFamily="2" charset="2"/>
              </a:rPr>
              <a:t>maximale</a:t>
            </a:r>
            <a:r>
              <a:rPr lang="en-US" baseline="0" dirty="0" smtClean="0">
                <a:sym typeface="Wingdings" pitchFamily="2" charset="2"/>
              </a:rPr>
              <a:t> pour </a:t>
            </a:r>
            <a:r>
              <a:rPr lang="en-US" baseline="0" dirty="0" err="1" smtClean="0">
                <a:sym typeface="Wingdings" pitchFamily="2" charset="2"/>
              </a:rPr>
              <a:t>lequel</a:t>
            </a:r>
            <a:r>
              <a:rPr lang="en-US" baseline="0" dirty="0" smtClean="0">
                <a:sym typeface="Wingdings" pitchFamily="2" charset="2"/>
              </a:rPr>
              <a:t> le rayon </a:t>
            </a:r>
            <a:r>
              <a:rPr lang="en-US" baseline="0" dirty="0" err="1" smtClean="0">
                <a:sym typeface="Wingdings" pitchFamily="2" charset="2"/>
              </a:rPr>
              <a:t>est</a:t>
            </a:r>
            <a:r>
              <a:rPr lang="en-US" baseline="0" dirty="0" smtClean="0">
                <a:sym typeface="Wingdings" pitchFamily="2" charset="2"/>
              </a:rPr>
              <a:t> encore </a:t>
            </a:r>
            <a:r>
              <a:rPr lang="en-US" baseline="0" dirty="0" err="1" smtClean="0">
                <a:sym typeface="Wingdings" pitchFamily="2" charset="2"/>
              </a:rPr>
              <a:t>réfracté</a:t>
            </a:r>
            <a:endParaRPr lang="en-US" baseline="0" dirty="0" smtClean="0">
              <a:sym typeface="Wingdings" pitchFamily="2" charset="2"/>
            </a:endParaRPr>
          </a:p>
          <a:p>
            <a:pPr marL="228600" indent="-228600">
              <a:buAutoNum type="alphaLcParenBoth"/>
            </a:pPr>
            <a:r>
              <a:rPr lang="en-US" baseline="0" dirty="0" smtClean="0">
                <a:sym typeface="Wingdings" pitchFamily="2" charset="2"/>
              </a:rPr>
              <a:t>. Plus de </a:t>
            </a:r>
            <a:r>
              <a:rPr lang="en-US" baseline="0" dirty="0" err="1" smtClean="0">
                <a:sym typeface="Wingdings" pitchFamily="2" charset="2"/>
              </a:rPr>
              <a:t>réfractation</a:t>
            </a:r>
            <a:r>
              <a:rPr lang="en-US" baseline="0" dirty="0" smtClean="0">
                <a:sym typeface="Wingdings" pitchFamily="2" charset="2"/>
              </a:rPr>
              <a:t>, le rayon ne </a:t>
            </a:r>
            <a:r>
              <a:rPr lang="en-US" baseline="0" dirty="0" err="1" smtClean="0">
                <a:sym typeface="Wingdings" pitchFamily="2" charset="2"/>
              </a:rPr>
              <a:t>rentre</a:t>
            </a:r>
            <a:r>
              <a:rPr lang="en-US" baseline="0" dirty="0" smtClean="0">
                <a:sym typeface="Wingdings" pitchFamily="2" charset="2"/>
              </a:rPr>
              <a:t> pas </a:t>
            </a:r>
            <a:r>
              <a:rPr lang="en-US" baseline="0" dirty="0" err="1" smtClean="0">
                <a:sym typeface="Wingdings" pitchFamily="2" charset="2"/>
              </a:rPr>
              <a:t>dans</a:t>
            </a:r>
            <a:r>
              <a:rPr lang="en-US" baseline="0" dirty="0" smtClean="0">
                <a:sym typeface="Wingdings" pitchFamily="2" charset="2"/>
              </a:rPr>
              <a:t> le </a:t>
            </a:r>
            <a:r>
              <a:rPr lang="en-US" baseline="0" dirty="0" err="1" smtClean="0">
                <a:sym typeface="Wingdings" pitchFamily="2" charset="2"/>
              </a:rPr>
              <a:t>millieu</a:t>
            </a:r>
            <a:r>
              <a:rPr lang="en-US" baseline="0" dirty="0" smtClean="0">
                <a:sym typeface="Wingdings" pitchFamily="2" charset="2"/>
              </a:rPr>
              <a:t> n2.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Si </a:t>
            </a:r>
            <a:r>
              <a:rPr lang="en-US" dirty="0" err="1" smtClean="0">
                <a:sym typeface="Wingdings" pitchFamily="2" charset="2"/>
              </a:rPr>
              <a:t>n</a:t>
            </a:r>
            <a:r>
              <a:rPr lang="en-US" baseline="-25000" dirty="0" err="1" smtClean="0">
                <a:sym typeface="Wingdings" pitchFamily="2" charset="2"/>
              </a:rPr>
              <a:t>coeur</a:t>
            </a:r>
            <a:r>
              <a:rPr lang="en-US" dirty="0" smtClean="0">
                <a:sym typeface="Wingdings" pitchFamily="2" charset="2"/>
              </a:rPr>
              <a:t> &gt; </a:t>
            </a:r>
            <a:r>
              <a:rPr lang="en-US" dirty="0" err="1" smtClean="0">
                <a:sym typeface="Wingdings" pitchFamily="2" charset="2"/>
              </a:rPr>
              <a:t>n</a:t>
            </a:r>
            <a:r>
              <a:rPr lang="en-US" baseline="-25000" dirty="0" err="1" smtClean="0">
                <a:sym typeface="Wingdings" pitchFamily="2" charset="2"/>
              </a:rPr>
              <a:t>gaine</a:t>
            </a:r>
            <a:r>
              <a:rPr lang="fr-FR" dirty="0" smtClean="0">
                <a:sym typeface="Wingdings" pitchFamily="2" charset="2"/>
              </a:rPr>
              <a:t>, o</a:t>
            </a:r>
            <a:r>
              <a:rPr lang="fr-FR" dirty="0" smtClean="0"/>
              <a:t>n empêche le rayon lumineux de sortir du cœur de la fibre</a:t>
            </a:r>
            <a:r>
              <a:rPr lang="fr-FR" baseline="0" dirty="0" smtClean="0"/>
              <a:t> </a:t>
            </a:r>
            <a:r>
              <a:rPr lang="fr-FR" baseline="0" dirty="0" smtClean="0">
                <a:sym typeface="Wingdings" pitchFamily="2" charset="2"/>
              </a:rPr>
              <a:t> </a:t>
            </a:r>
            <a:r>
              <a:rPr lang="fr-FR" dirty="0" smtClean="0"/>
              <a:t>REFLEXION</a:t>
            </a:r>
            <a:r>
              <a:rPr lang="fr-FR" baseline="0" dirty="0" smtClean="0"/>
              <a:t> TOTALE</a:t>
            </a:r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7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17475" marR="0" indent="-117475" algn="l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Pct val="60000"/>
              <a:buFont typeface="Monotype Sorts"/>
              <a:buNone/>
              <a:tabLst/>
              <a:defRPr/>
            </a:pPr>
            <a:r>
              <a:rPr lang="fr-FR" dirty="0" smtClean="0"/>
              <a:t>Principe physique majeur</a:t>
            </a:r>
            <a:r>
              <a:rPr lang="fr-FR" baseline="0" dirty="0" smtClean="0"/>
              <a:t> </a:t>
            </a:r>
            <a:r>
              <a:rPr lang="fr-FR" baseline="0" dirty="0" smtClean="0">
                <a:sym typeface="Wingdings" pitchFamily="2" charset="2"/>
              </a:rPr>
              <a:t> </a:t>
            </a:r>
            <a:r>
              <a:rPr lang="fr-FR" dirty="0" smtClean="0"/>
              <a:t>« la réflexion totale interne »</a:t>
            </a:r>
          </a:p>
          <a:p>
            <a:endParaRPr lang="fr-FR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8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Lumière visible</a:t>
            </a:r>
            <a:r>
              <a:rPr lang="fr-FR" baseline="0" dirty="0" smtClean="0"/>
              <a:t> </a:t>
            </a:r>
            <a:r>
              <a:rPr lang="fr-FR" baseline="0" dirty="0" smtClean="0">
                <a:sym typeface="Wingdings" pitchFamily="2" charset="2"/>
              </a:rPr>
              <a:t> </a:t>
            </a:r>
            <a:r>
              <a:rPr lang="fr-FR" dirty="0" smtClean="0"/>
              <a:t>longueur d'onde reliée à la couleur OEIL</a:t>
            </a:r>
            <a:endParaRPr lang="fr-FR" baseline="0" dirty="0" smtClean="0"/>
          </a:p>
          <a:p>
            <a:endParaRPr lang="fr-FR" baseline="0" dirty="0" smtClean="0"/>
          </a:p>
          <a:p>
            <a:r>
              <a:rPr lang="fr-FR" dirty="0" smtClean="0"/>
              <a:t>Onde lumineuse est poly-chromatique 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composée de plusieurs longueurs d'onde.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Chaque onde à sa propre vitesse.</a:t>
            </a:r>
          </a:p>
          <a:p>
            <a:r>
              <a:rPr lang="fr-FR" baseline="0" dirty="0" smtClean="0"/>
              <a:t>Vitesse de la lumière c = 3 x 10^8 m/s</a:t>
            </a:r>
          </a:p>
          <a:p>
            <a:endParaRPr lang="fr-FR" baseline="0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9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baseline="0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10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baseline="0" dirty="0" smtClean="0">
                <a:sym typeface="Wingdings" pitchFamily="2" charset="2"/>
              </a:rPr>
              <a:t> Variation Indice très important</a:t>
            </a:r>
            <a:endParaRPr lang="fr-FR" baseline="0" dirty="0" smtClean="0"/>
          </a:p>
          <a:p>
            <a:endParaRPr lang="fr-FR" baseline="0" dirty="0" smtClean="0"/>
          </a:p>
          <a:p>
            <a:r>
              <a:rPr lang="fr-FR" baseline="0" dirty="0" smtClean="0"/>
              <a:t>FIBRE </a:t>
            </a:r>
            <a:r>
              <a:rPr lang="fr-FR" baseline="0" dirty="0" err="1" smtClean="0"/>
              <a:t>Unidirectionelle</a:t>
            </a:r>
            <a:endParaRPr lang="fr-FR" baseline="0" dirty="0" smtClean="0"/>
          </a:p>
          <a:p>
            <a:endParaRPr lang="fr-FR" baseline="0" dirty="0" smtClean="0"/>
          </a:p>
          <a:p>
            <a:pPr>
              <a:buFont typeface="Wingdings"/>
              <a:buChar char="è"/>
            </a:pPr>
            <a:r>
              <a:rPr lang="fr-FR" baseline="0" dirty="0" smtClean="0">
                <a:sym typeface="Wingdings" pitchFamily="2" charset="2"/>
              </a:rPr>
              <a:t>P</a:t>
            </a:r>
            <a:r>
              <a:rPr lang="fr-FR" baseline="0" dirty="0" smtClean="0"/>
              <a:t>aire de fibre pour une liaison dans les 2 sens…</a:t>
            </a:r>
          </a:p>
          <a:p>
            <a:pPr>
              <a:buFont typeface="Wingdings"/>
              <a:buChar char="è"/>
            </a:pPr>
            <a:endParaRPr lang="fr-FR" baseline="0" dirty="0" smtClean="0"/>
          </a:p>
          <a:p>
            <a:pPr>
              <a:buFont typeface="Wingdings"/>
              <a:buChar char="è"/>
            </a:pPr>
            <a:r>
              <a:rPr lang="fr-FR" baseline="0" dirty="0" smtClean="0">
                <a:sym typeface="Wingdings" pitchFamily="2" charset="2"/>
              </a:rPr>
              <a:t>Aucune </a:t>
            </a:r>
            <a:r>
              <a:rPr lang="fr-FR" baseline="0" dirty="0" smtClean="0"/>
              <a:t>limitation de la fibre, on peut transmettre des signaux en même temps dans les 2 sens! </a:t>
            </a:r>
          </a:p>
          <a:p>
            <a:pPr>
              <a:buFont typeface="Wingdings"/>
              <a:buNone/>
            </a:pPr>
            <a:r>
              <a:rPr lang="fr-FR" baseline="0" dirty="0" smtClean="0"/>
              <a:t>   (à des longueur d’onde différentes)</a:t>
            </a:r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11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baseline="0" dirty="0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50D66F-C232-4DB6-8832-1AE183432C18}" type="slidenum">
              <a:rPr lang="en-GB" smtClean="0">
                <a:latin typeface="FuturaA Bk BT"/>
              </a:rPr>
              <a:pPr/>
              <a:t>12</a:t>
            </a:fld>
            <a:endParaRPr lang="en-GB" smtClean="0">
              <a:latin typeface="FuturaA Bk B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7992A-CF6D-4493-AD1F-AE77C9F2573C}" type="slidenum">
              <a:rPr lang="en-GB" smtClean="0"/>
              <a:pPr>
                <a:defRPr/>
              </a:pPr>
              <a:t>‹N°›</a:t>
            </a:fld>
            <a:r>
              <a:rPr lang="en-GB" smtClean="0"/>
              <a:t> | Transmission sur fibre optique – Application SONET/SDH | Mardi 19 janvier 2009 </a:t>
            </a:r>
            <a:endParaRPr lang="en-GB" dirty="0"/>
          </a:p>
        </p:txBody>
      </p:sp>
      <p:pic>
        <p:nvPicPr>
          <p:cNvPr id="8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8975" y="6408738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3400" y="6392863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7992A-CF6D-4493-AD1F-AE77C9F2573C}" type="slidenum">
              <a:rPr lang="en-GB" smtClean="0"/>
              <a:pPr>
                <a:defRPr/>
              </a:pPr>
              <a:t>‹N°›</a:t>
            </a:fld>
            <a:r>
              <a:rPr lang="en-GB" smtClean="0"/>
              <a:t> | Transmission sur fibre optique – Application SONET/SDH | Mardi 19 janvier 2009 </a:t>
            </a:r>
            <a:endParaRPr lang="en-GB" dirty="0"/>
          </a:p>
        </p:txBody>
      </p:sp>
      <p:pic>
        <p:nvPicPr>
          <p:cNvPr id="8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8975" y="6408738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3400" y="6392863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Font typeface="Times New Roman" pitchFamily="18" charset="0"/>
              <a:buNone/>
              <a:defRPr/>
            </a:pPr>
            <a:endParaRPr lang="fr-FR"/>
          </a:p>
        </p:txBody>
      </p:sp>
      <p:pic>
        <p:nvPicPr>
          <p:cNvPr id="10" name="Image 17" descr="logomlv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169" y="554759"/>
            <a:ext cx="2770621" cy="94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8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33388" y="4935538"/>
            <a:ext cx="6238875" cy="825500"/>
          </a:xfrm>
        </p:spPr>
        <p:txBody>
          <a:bodyPr wrap="none"/>
          <a:lstStyle>
            <a:lvl1pPr marL="0" indent="0">
              <a:buFont typeface="Futura Md BT" pitchFamily="34" charset="0"/>
              <a:buNone/>
              <a:defRPr sz="14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11" name="Image 10" descr="CFA_inge-2000_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93551" y="442478"/>
            <a:ext cx="1428750" cy="142875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8975" y="6408738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3400" y="6392863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266700" y="1181100"/>
            <a:ext cx="4221163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0263" y="1181100"/>
            <a:ext cx="4221162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9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5600" y="6526213"/>
            <a:ext cx="4337170" cy="2023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7992A-CF6D-4493-AD1F-AE77C9F2573C}" type="slidenum">
              <a:rPr lang="en-GB" smtClean="0"/>
              <a:pPr>
                <a:defRPr/>
              </a:pPr>
              <a:t>‹N°›</a:t>
            </a:fld>
            <a:r>
              <a:rPr lang="en-GB" dirty="0" smtClean="0"/>
              <a:t> | Transmission </a:t>
            </a:r>
            <a:r>
              <a:rPr lang="en-GB" dirty="0" err="1" smtClean="0"/>
              <a:t>sur</a:t>
            </a:r>
            <a:r>
              <a:rPr lang="en-GB" dirty="0" smtClean="0"/>
              <a:t> fibre </a:t>
            </a:r>
            <a:r>
              <a:rPr lang="en-GB" dirty="0" err="1" smtClean="0"/>
              <a:t>optique</a:t>
            </a:r>
            <a:r>
              <a:rPr lang="en-GB" dirty="0" smtClean="0"/>
              <a:t> – Application SONET/SDH | Mardi 19 </a:t>
            </a:r>
            <a:r>
              <a:rPr lang="en-GB" dirty="0" err="1" smtClean="0"/>
              <a:t>janvier</a:t>
            </a:r>
            <a:r>
              <a:rPr lang="en-GB" dirty="0" smtClean="0"/>
              <a:t> 2009 </a:t>
            </a:r>
            <a:endParaRPr lang="en-GB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9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9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66700" y="1181100"/>
            <a:ext cx="42211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0263" y="1181100"/>
            <a:ext cx="42211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1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3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353193" y="2959008"/>
            <a:ext cx="6149362" cy="2622926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20398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1853448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397992A-CF6D-4493-AD1F-AE77C9F2573C}" type="slidenum">
              <a:rPr lang="en-GB" smtClean="0"/>
              <a:pPr>
                <a:defRPr/>
              </a:pPr>
              <a:t>‹N°›</a:t>
            </a:fld>
            <a:r>
              <a:rPr lang="en-GB" smtClean="0"/>
              <a:t> | Transmission sur fibre optique – Application SONET/SDH | Mardi 19 janvier 2009 </a:t>
            </a:r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97992A-CF6D-4493-AD1F-AE77C9F2573C}" type="slidenum">
              <a:rPr lang="en-GB" smtClean="0"/>
              <a:pPr>
                <a:defRPr/>
              </a:pPr>
              <a:t>‹N°›</a:t>
            </a:fld>
            <a:r>
              <a:rPr lang="en-GB" smtClean="0"/>
              <a:t> | Transmission sur fibre optique – Application SONET/SDH | Mardi 19 janvier 2009 </a:t>
            </a:r>
            <a:endParaRPr lang="en-GB" dirty="0"/>
          </a:p>
        </p:txBody>
      </p:sp>
      <p:pic>
        <p:nvPicPr>
          <p:cNvPr id="8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8975" y="6408738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3400" y="6392863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97992A-CF6D-4493-AD1F-AE77C9F2573C}" type="slidenum">
              <a:rPr lang="en-GB" smtClean="0"/>
              <a:pPr>
                <a:defRPr/>
              </a:pPr>
              <a:t>‹N°›</a:t>
            </a:fld>
            <a:r>
              <a:rPr lang="en-GB" smtClean="0"/>
              <a:t> | Transmission sur fibre optique – Application SONET/SDH | Mardi 19 janvier 2009 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8975" y="6408738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3400" y="6392863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Font typeface="Times New Roman" pitchFamily="18" charset="0"/>
              <a:buNone/>
              <a:defRPr/>
            </a:pPr>
            <a:endParaRPr lang="fr-FR"/>
          </a:p>
        </p:txBody>
      </p:sp>
      <p:pic>
        <p:nvPicPr>
          <p:cNvPr id="10" name="Image 17" descr="logomlv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169" y="554759"/>
            <a:ext cx="2770621" cy="94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8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33388" y="4935538"/>
            <a:ext cx="6238875" cy="825500"/>
          </a:xfrm>
        </p:spPr>
        <p:txBody>
          <a:bodyPr wrap="none"/>
          <a:lstStyle>
            <a:lvl1pPr marL="0" indent="0">
              <a:buFont typeface="Futura Md BT" pitchFamily="34" charset="0"/>
              <a:buNone/>
              <a:defRPr sz="14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11" name="Image 10" descr="CFA_inge-2000_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93551" y="442478"/>
            <a:ext cx="1428750" cy="142875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9C510B8-77AB-4205-887B-86663EF09BC8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7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6448425"/>
            <a:ext cx="20621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 bwMode="auto">
          <a:xfrm>
            <a:off x="6483926" y="6428508"/>
            <a:ext cx="2618509" cy="40178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chemeClr val="bg1"/>
              </a:buClr>
              <a:buSzTx/>
              <a:buFont typeface="Times New Roman" pitchFamily="18" charset="0"/>
              <a:buNone/>
              <a:tabLst>
                <a:tab pos="3946525" algn="l"/>
              </a:tabLst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pic>
        <p:nvPicPr>
          <p:cNvPr id="10" name="Image 16" descr="CFA_inge-2000_s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3911" y="6459680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7" descr="logomlv.gi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3752" y="6431105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7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7992A-CF6D-4493-AD1F-AE77C9F2573C}" type="slidenum">
              <a:rPr lang="en-GB" smtClean="0"/>
              <a:pPr>
                <a:defRPr/>
              </a:pPr>
              <a:t>‹N°›</a:t>
            </a:fld>
            <a:r>
              <a:rPr lang="en-GB" smtClean="0"/>
              <a:t> | Transmission sur fibre optique – Application SONET/SDH | Mardi 19 janvier 2009 </a:t>
            </a:r>
            <a:endParaRPr lang="en-GB" dirty="0"/>
          </a:p>
        </p:txBody>
      </p:sp>
      <p:pic>
        <p:nvPicPr>
          <p:cNvPr id="9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8975" y="6408738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3400" y="6392863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66700" y="1181100"/>
            <a:ext cx="42211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0263" y="1181100"/>
            <a:ext cx="42211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8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10" name="Image 16" descr="CFA_inge-2000_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7175" y="6446032"/>
            <a:ext cx="3413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7" descr="logomlv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016" y="6417457"/>
            <a:ext cx="10937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9" Type="http://schemas.openxmlformats.org/officeDocument/2006/relationships/slideLayout" Target="../slideLayouts/slideLayout85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34" Type="http://schemas.openxmlformats.org/officeDocument/2006/relationships/slideLayout" Target="../slideLayouts/slideLayout80.xml"/><Relationship Id="rId42" Type="http://schemas.openxmlformats.org/officeDocument/2006/relationships/slideLayout" Target="../slideLayouts/slideLayout88.xml"/><Relationship Id="rId47" Type="http://schemas.openxmlformats.org/officeDocument/2006/relationships/image" Target="../media/image6.jpeg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33" Type="http://schemas.openxmlformats.org/officeDocument/2006/relationships/slideLayout" Target="../slideLayouts/slideLayout79.xml"/><Relationship Id="rId38" Type="http://schemas.openxmlformats.org/officeDocument/2006/relationships/slideLayout" Target="../slideLayouts/slideLayout84.xml"/><Relationship Id="rId46" Type="http://schemas.openxmlformats.org/officeDocument/2006/relationships/theme" Target="../theme/theme2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slideLayout" Target="../slideLayouts/slideLayout75.xml"/><Relationship Id="rId41" Type="http://schemas.openxmlformats.org/officeDocument/2006/relationships/slideLayout" Target="../slideLayouts/slideLayout87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32" Type="http://schemas.openxmlformats.org/officeDocument/2006/relationships/slideLayout" Target="../slideLayouts/slideLayout78.xml"/><Relationship Id="rId37" Type="http://schemas.openxmlformats.org/officeDocument/2006/relationships/slideLayout" Target="../slideLayouts/slideLayout83.xml"/><Relationship Id="rId40" Type="http://schemas.openxmlformats.org/officeDocument/2006/relationships/slideLayout" Target="../slideLayouts/slideLayout86.xml"/><Relationship Id="rId45" Type="http://schemas.openxmlformats.org/officeDocument/2006/relationships/slideLayout" Target="../slideLayouts/slideLayout91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36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31" Type="http://schemas.openxmlformats.org/officeDocument/2006/relationships/slideLayout" Target="../slideLayouts/slideLayout77.xml"/><Relationship Id="rId44" Type="http://schemas.openxmlformats.org/officeDocument/2006/relationships/slideLayout" Target="../slideLayouts/slideLayout90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slideLayout" Target="../slideLayouts/slideLayout76.xml"/><Relationship Id="rId35" Type="http://schemas.openxmlformats.org/officeDocument/2006/relationships/slideLayout" Target="../slideLayouts/slideLayout81.xml"/><Relationship Id="rId43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  <p:sldLayoutId id="2147483864" r:id="rId18"/>
    <p:sldLayoutId id="2147483865" r:id="rId19"/>
    <p:sldLayoutId id="2147483866" r:id="rId20"/>
    <p:sldLayoutId id="2147483867" r:id="rId21"/>
    <p:sldLayoutId id="2147483868" r:id="rId22"/>
    <p:sldLayoutId id="2147483869" r:id="rId23"/>
    <p:sldLayoutId id="2147483870" r:id="rId24"/>
    <p:sldLayoutId id="2147483871" r:id="rId25"/>
    <p:sldLayoutId id="2147483872" r:id="rId26"/>
    <p:sldLayoutId id="2147483873" r:id="rId27"/>
    <p:sldLayoutId id="2147483874" r:id="rId28"/>
    <p:sldLayoutId id="2147483875" r:id="rId29"/>
    <p:sldLayoutId id="2147483876" r:id="rId30"/>
    <p:sldLayoutId id="2147483877" r:id="rId31"/>
    <p:sldLayoutId id="2147483878" r:id="rId32"/>
    <p:sldLayoutId id="2147483879" r:id="rId33"/>
    <p:sldLayoutId id="2147483880" r:id="rId34"/>
    <p:sldLayoutId id="2147483881" r:id="rId35"/>
    <p:sldLayoutId id="2147483882" r:id="rId36"/>
    <p:sldLayoutId id="2147483883" r:id="rId37"/>
    <p:sldLayoutId id="2147483884" r:id="rId38"/>
    <p:sldLayoutId id="2147483885" r:id="rId39"/>
    <p:sldLayoutId id="2147483886" r:id="rId40"/>
    <p:sldLayoutId id="2147483887" r:id="rId41"/>
    <p:sldLayoutId id="2147483888" r:id="rId42"/>
    <p:sldLayoutId id="2147483889" r:id="rId43"/>
    <p:sldLayoutId id="2147483890" r:id="rId44"/>
    <p:sldLayoutId id="2147483891" r:id="rId45"/>
    <p:sldLayoutId id="2147483892" r:id="rId46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7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9C510B8-77AB-4205-887B-86663EF09BC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7" r:id="rId13"/>
    <p:sldLayoutId id="2147483908" r:id="rId14"/>
    <p:sldLayoutId id="2147483909" r:id="rId15"/>
    <p:sldLayoutId id="2147483910" r:id="rId16"/>
    <p:sldLayoutId id="2147483911" r:id="rId17"/>
    <p:sldLayoutId id="2147483912" r:id="rId18"/>
    <p:sldLayoutId id="2147483913" r:id="rId19"/>
    <p:sldLayoutId id="2147483914" r:id="rId20"/>
    <p:sldLayoutId id="2147483915" r:id="rId21"/>
    <p:sldLayoutId id="2147483916" r:id="rId22"/>
    <p:sldLayoutId id="2147483917" r:id="rId23"/>
    <p:sldLayoutId id="2147483918" r:id="rId24"/>
    <p:sldLayoutId id="2147483919" r:id="rId25"/>
    <p:sldLayoutId id="2147483920" r:id="rId26"/>
    <p:sldLayoutId id="2147483921" r:id="rId27"/>
    <p:sldLayoutId id="2147483922" r:id="rId28"/>
    <p:sldLayoutId id="2147483923" r:id="rId29"/>
    <p:sldLayoutId id="2147483924" r:id="rId30"/>
    <p:sldLayoutId id="2147483925" r:id="rId31"/>
    <p:sldLayoutId id="2147483926" r:id="rId32"/>
    <p:sldLayoutId id="2147483927" r:id="rId33"/>
    <p:sldLayoutId id="2147483928" r:id="rId34"/>
    <p:sldLayoutId id="2147483929" r:id="rId35"/>
    <p:sldLayoutId id="2147483930" r:id="rId36"/>
    <p:sldLayoutId id="2147483931" r:id="rId37"/>
    <p:sldLayoutId id="2147483932" r:id="rId38"/>
    <p:sldLayoutId id="2147483933" r:id="rId39"/>
    <p:sldLayoutId id="2147483934" r:id="rId40"/>
    <p:sldLayoutId id="2147483935" r:id="rId41"/>
    <p:sldLayoutId id="2147483936" r:id="rId42"/>
    <p:sldLayoutId id="2147483937" r:id="rId43"/>
    <p:sldLayoutId id="2147483792" r:id="rId44"/>
    <p:sldLayoutId id="2147483793" r:id="rId45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9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4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4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6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Relationship Id="rId4" Type="http://schemas.openxmlformats.org/officeDocument/2006/relationships/notesSlide" Target="../notesSlides/notesSlide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8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Relationship Id="rId4" Type="http://schemas.openxmlformats.org/officeDocument/2006/relationships/notesSlide" Target="../notesSlides/notesSlide30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yber.uhp-nancy.fr/demos/GTRT-002/" TargetMode="External"/><Relationship Id="rId3" Type="http://schemas.openxmlformats.org/officeDocument/2006/relationships/hyperlink" Target="http://www1.alcatel-lucent.com/submarine" TargetMode="External"/><Relationship Id="rId7" Type="http://schemas.openxmlformats.org/officeDocument/2006/relationships/hyperlink" Target="http://www.guideinformatique.com/fiche-fibre_optique-506.htm" TargetMode="External"/><Relationship Id="rId2" Type="http://schemas.openxmlformats.org/officeDocument/2006/relationships/hyperlink" Target="http://fr.wikipedia.org/wiki/Fibre_optique" TargetMode="External"/><Relationship Id="rId1" Type="http://schemas.openxmlformats.org/officeDocument/2006/relationships/slideLayout" Target="../slideLayouts/slideLayout89.xml"/><Relationship Id="rId6" Type="http://schemas.openxmlformats.org/officeDocument/2006/relationships/hyperlink" Target="http://www.cercle-credo.com/Documents/Guide-C.R.E.D.O" TargetMode="External"/><Relationship Id="rId5" Type="http://schemas.openxmlformats.org/officeDocument/2006/relationships/hyperlink" Target="http://chrichri.org/fibre/" TargetMode="External"/><Relationship Id="rId10" Type="http://schemas.openxmlformats.org/officeDocument/2006/relationships/hyperlink" Target="http://irp.nain-t.net/doku.php/010fibroptique:020_fibre_optique" TargetMode="External"/><Relationship Id="rId4" Type="http://schemas.openxmlformats.org/officeDocument/2006/relationships/hyperlink" Target="http://www.apollo-scs.com/" TargetMode="External"/><Relationship Id="rId9" Type="http://schemas.openxmlformats.org/officeDocument/2006/relationships/hyperlink" Target="http://html.rincondelvago.com/modelisation-des-transmissions-optiques-wdm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0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3800" dirty="0" smtClean="0"/>
              <a:t>Transmission sur fibre optique</a:t>
            </a:r>
            <a:endParaRPr lang="fr-FR" sz="3800" dirty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>
          <a:xfrm>
            <a:off x="180832" y="5454055"/>
            <a:ext cx="8376314" cy="119970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OLIVIER Aurélien</a:t>
            </a:r>
            <a:br>
              <a:rPr lang="fr-FR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Mardi 19 Janvier 2010</a:t>
            </a:r>
            <a:br>
              <a:rPr lang="fr-FR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Exposé – Informatique et Réseaux – INGENIEURS 2000</a:t>
            </a:r>
            <a:endParaRPr lang="fr-F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Image 17" descr="logomlv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169" y="326571"/>
            <a:ext cx="2770621" cy="94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CFA_inge-2000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93551" y="214290"/>
            <a:ext cx="142875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Exemple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des l</a:t>
            </a:r>
            <a:r>
              <a:rPr lang="fr-FR" sz="1800" u="sng" kern="0" dirty="0" err="1" smtClean="0">
                <a:solidFill>
                  <a:srgbClr val="323232"/>
                </a:solidFill>
                <a:latin typeface="+mn-lt"/>
              </a:rPr>
              <a:t>ongueurs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 d’onde 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491388" y="1690254"/>
          <a:ext cx="8161224" cy="367674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6619"/>
                <a:gridCol w="2757055"/>
                <a:gridCol w="3367550"/>
              </a:tblGrid>
              <a:tr h="41563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Couleur</a:t>
                      </a:r>
                      <a:endParaRPr lang="fr-FR" dirty="0"/>
                    </a:p>
                  </a:txBody>
                  <a:tcPr>
                    <a:solidFill>
                      <a:srgbClr val="3683EA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Longueur d’onde (nm)</a:t>
                      </a:r>
                      <a:endParaRPr lang="fr-FR" dirty="0"/>
                    </a:p>
                  </a:txBody>
                  <a:tcPr>
                    <a:solidFill>
                      <a:srgbClr val="3683EA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Fréquence (</a:t>
                      </a:r>
                      <a:r>
                        <a:rPr lang="fr-FR" dirty="0" err="1" smtClean="0"/>
                        <a:t>THz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>
                    <a:solidFill>
                      <a:srgbClr val="3683EA">
                        <a:alpha val="90000"/>
                      </a:srgbClr>
                    </a:solidFill>
                  </a:tcPr>
                </a:tc>
              </a:tr>
              <a:tr h="407639">
                <a:tc>
                  <a:txBody>
                    <a:bodyPr/>
                    <a:lstStyle/>
                    <a:p>
                      <a:pPr algn="l"/>
                      <a:r>
                        <a:rPr lang="fr-FR" sz="1600" i="1" dirty="0" smtClean="0"/>
                        <a:t>Infrarouge</a:t>
                      </a:r>
                      <a:endParaRPr lang="fr-FR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&gt; 780 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&lt; 405 </a:t>
                      </a:r>
                      <a:endParaRPr lang="fr-FR" sz="1600" dirty="0"/>
                    </a:p>
                  </a:txBody>
                  <a:tcPr anchor="ctr"/>
                </a:tc>
              </a:tr>
              <a:tr h="407639"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rgbClr val="FF0000"/>
                          </a:solidFill>
                        </a:rPr>
                        <a:t>Rouge</a:t>
                      </a:r>
                      <a:endParaRPr lang="fr-FR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625-740 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 ~ 480-405</a:t>
                      </a:r>
                      <a:endParaRPr lang="fr-FR" sz="1600" dirty="0"/>
                    </a:p>
                  </a:txBody>
                  <a:tcPr anchor="ctr"/>
                </a:tc>
              </a:tr>
              <a:tr h="407639"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rgbClr val="ED6D1F"/>
                          </a:solidFill>
                        </a:rPr>
                        <a:t>Orange</a:t>
                      </a:r>
                      <a:endParaRPr lang="fr-FR" sz="1600" b="1" dirty="0">
                        <a:solidFill>
                          <a:srgbClr val="ED6D1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590-625 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510-480</a:t>
                      </a:r>
                      <a:endParaRPr lang="fr-FR" sz="1600" dirty="0"/>
                    </a:p>
                  </a:txBody>
                  <a:tcPr anchor="ctr"/>
                </a:tc>
              </a:tr>
              <a:tr h="407639"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rgbClr val="FFFF00"/>
                          </a:solidFill>
                        </a:rPr>
                        <a:t>Jaune</a:t>
                      </a:r>
                      <a:endParaRPr lang="fr-FR" sz="1600" b="1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565-590 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530-510 </a:t>
                      </a:r>
                      <a:endParaRPr lang="fr-FR" sz="1600" dirty="0"/>
                    </a:p>
                  </a:txBody>
                  <a:tcPr anchor="ctr"/>
                </a:tc>
              </a:tr>
              <a:tr h="407639"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rgbClr val="00B050"/>
                          </a:solidFill>
                        </a:rPr>
                        <a:t>Vert</a:t>
                      </a:r>
                      <a:endParaRPr lang="fr-FR" sz="16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520-565 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580-530 </a:t>
                      </a:r>
                      <a:endParaRPr lang="fr-FR" sz="1600" dirty="0"/>
                    </a:p>
                  </a:txBody>
                  <a:tcPr anchor="ctr"/>
                </a:tc>
              </a:tr>
              <a:tr h="407639"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rgbClr val="3683EA"/>
                          </a:solidFill>
                        </a:rPr>
                        <a:t>Bleu</a:t>
                      </a:r>
                      <a:endParaRPr lang="fr-FR" sz="1600" b="1" dirty="0">
                        <a:solidFill>
                          <a:srgbClr val="3683E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446-520 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 ~ 690-580 </a:t>
                      </a:r>
                      <a:endParaRPr lang="fr-FR" sz="1600" dirty="0"/>
                    </a:p>
                  </a:txBody>
                  <a:tcPr anchor="ctr"/>
                </a:tc>
              </a:tr>
              <a:tr h="407639"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rgbClr val="7030A0"/>
                          </a:solidFill>
                        </a:rPr>
                        <a:t>Violet</a:t>
                      </a:r>
                      <a:endParaRPr lang="fr-FR" sz="16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380-446 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790-690 </a:t>
                      </a:r>
                      <a:endParaRPr lang="fr-FR" sz="1600" dirty="0"/>
                    </a:p>
                  </a:txBody>
                  <a:tcPr anchor="ctr"/>
                </a:tc>
              </a:tr>
              <a:tr h="407639">
                <a:tc>
                  <a:txBody>
                    <a:bodyPr/>
                    <a:lstStyle/>
                    <a:p>
                      <a:pPr algn="l"/>
                      <a:r>
                        <a:rPr lang="fr-FR" sz="1600" i="1" dirty="0" smtClean="0"/>
                        <a:t>Ultraviolet</a:t>
                      </a:r>
                      <a:endParaRPr lang="fr-FR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&lt; 380 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&gt; 790 </a:t>
                      </a:r>
                      <a:endParaRPr lang="fr-FR" sz="16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Image 9" descr="Spectrum_roygbi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495393"/>
            <a:ext cx="7620000" cy="408709"/>
          </a:xfrm>
          <a:prstGeom prst="rect">
            <a:avLst/>
          </a:prstGeom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10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Les différents types de fibres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Multi-mode à saut d’indice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/>
            </a:r>
            <a:br>
              <a:rPr lang="fr-FR" sz="1800" u="sng" kern="0" dirty="0" smtClean="0">
                <a:solidFill>
                  <a:srgbClr val="323232"/>
                </a:solidFill>
                <a:latin typeface="+mn-lt"/>
              </a:rPr>
            </a:b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Fibre optique la plus « ordinaire »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Multi-mode </a:t>
            </a:r>
            <a:r>
              <a:rPr lang="fr-FR" dirty="0" smtClean="0">
                <a:sym typeface="Wingdings" pitchFamily="2" charset="2"/>
              </a:rPr>
              <a:t> plusieurs modes de propagation de la lumière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>
                <a:sym typeface="Wingdings" pitchFamily="2" charset="2"/>
              </a:rPr>
              <a:t> Diamètre de cœur important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>
                <a:sym typeface="Wingdings" pitchFamily="2" charset="2"/>
              </a:rPr>
              <a:t> Variation importante des indices de réfraction</a:t>
            </a:r>
            <a:endParaRPr lang="fr-FR" dirty="0" smtClean="0"/>
          </a:p>
          <a:p>
            <a:pPr lvl="3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Débit limité à ~ 100 Mbit/s – 2 Km max – Affaiblissement 10dB/km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3" name="Image 12" descr="saut_indi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8654" y="1942824"/>
            <a:ext cx="8520545" cy="1953466"/>
          </a:xfrm>
          <a:prstGeom prst="rect">
            <a:avLst/>
          </a:prstGeom>
          <a:ln>
            <a:solidFill>
              <a:srgbClr val="969696"/>
            </a:solidFill>
          </a:ln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11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</a:rPr>
              <a:t>Les différents types de fibres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800" kern="0" dirty="0" smtClean="0">
                <a:solidFill>
                  <a:srgbClr val="323232"/>
                </a:solidFill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</a:rPr>
              <a:t>Multi-mode à gradient d’indice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Diamètre de cœur intermédiaire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Cœur 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Plusieurs couches à indice de réfraction de plus en plus grand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 Atténuation du signal moins importante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Débit limité à 1 </a:t>
            </a:r>
            <a:r>
              <a:rPr lang="fr-FR" dirty="0" err="1" smtClean="0"/>
              <a:t>Gbit</a:t>
            </a:r>
            <a:r>
              <a:rPr lang="fr-FR" dirty="0" smtClean="0"/>
              <a:t>/s – 2 Km max – Affaiblissement 10dB/km</a:t>
            </a: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" name="Image 8" descr="gradient_indi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5636" y="2066527"/>
            <a:ext cx="8312727" cy="1494811"/>
          </a:xfrm>
          <a:prstGeom prst="rect">
            <a:avLst/>
          </a:prstGeom>
          <a:ln>
            <a:solidFill>
              <a:srgbClr val="969696"/>
            </a:solidFill>
          </a:ln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12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</a:rPr>
              <a:t>Les différents types de fibres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800" kern="0" dirty="0" smtClean="0">
                <a:solidFill>
                  <a:srgbClr val="323232"/>
                </a:solidFill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</a:rPr>
              <a:t>Monomode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Meilleur type de fibre à l’heure actuelle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Diamètre de cœur très fin </a:t>
            </a:r>
            <a:r>
              <a:rPr lang="fr-FR" dirty="0" smtClean="0">
                <a:sym typeface="Wingdings" pitchFamily="2" charset="2"/>
              </a:rPr>
              <a:t> propagation en ligne droite</a:t>
            </a:r>
            <a:endParaRPr lang="fr-FR" dirty="0" smtClean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Dispersion et atténuation quasi-nulle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Débit 100 </a:t>
            </a:r>
            <a:r>
              <a:rPr lang="fr-FR" dirty="0" err="1" smtClean="0"/>
              <a:t>Gbit</a:t>
            </a:r>
            <a:r>
              <a:rPr lang="fr-FR" dirty="0" smtClean="0"/>
              <a:t>/s – ~100 Km – Affaiblissement 0,5dB/km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" name="Image 9" descr="monomo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818" y="1952670"/>
            <a:ext cx="8628089" cy="1635657"/>
          </a:xfrm>
          <a:prstGeom prst="rect">
            <a:avLst/>
          </a:prstGeom>
          <a:ln>
            <a:solidFill>
              <a:srgbClr val="969696"/>
            </a:solidFill>
          </a:ln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13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br>
              <a:rPr lang="en-US" sz="1800" kern="0" dirty="0" smtClean="0">
                <a:solidFill>
                  <a:srgbClr val="323232"/>
                </a:solidFill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Récapitulatif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14</a:t>
            </a:fld>
            <a:endParaRPr lang="fr-FR"/>
          </a:p>
        </p:txBody>
      </p:sp>
    </p:spTree>
    <p:controls>
      <p:control spid="55298" name="ShockwaveFlash1" r:id="rId2" imgW="8205840" imgH="4365720"/>
    </p:controls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Emission du signal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Diode électroluminescente (DEL)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LASER (Light Amplification by </a:t>
            </a:r>
            <a:r>
              <a:rPr lang="fr-FR" dirty="0" err="1" smtClean="0"/>
              <a:t>Simulated</a:t>
            </a:r>
            <a:r>
              <a:rPr lang="fr-FR" dirty="0" smtClean="0"/>
              <a:t> Emission of Radiation)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400" dirty="0" smtClean="0"/>
              <a:t> 1. Polarisation directe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400" dirty="0" smtClean="0"/>
              <a:t> 2. Emission de photons à une certaine fréquence (longueur d’onde)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400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fr-FR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" name="Image 7" descr="D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763" y="3432561"/>
            <a:ext cx="2988257" cy="2453875"/>
          </a:xfrm>
          <a:prstGeom prst="rect">
            <a:avLst/>
          </a:prstGeom>
        </p:spPr>
      </p:pic>
      <p:pic>
        <p:nvPicPr>
          <p:cNvPr id="9" name="Image 8" descr="Simple_vcsel_f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11173" y="3282432"/>
            <a:ext cx="4338857" cy="2640695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15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</a:rPr>
              <a:t>Réception</a:t>
            </a:r>
            <a:r>
              <a:rPr lang="en-US" sz="1800" u="sng" kern="0" dirty="0" smtClean="0">
                <a:solidFill>
                  <a:srgbClr val="323232"/>
                </a:solidFill>
              </a:rPr>
              <a:t> du signal : Photodiode</a:t>
            </a: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>
                <a:sym typeface="Wingdings" pitchFamily="2" charset="2"/>
              </a:rPr>
              <a:t> Détecter le signal optique et de le transformer en signal électrique</a:t>
            </a:r>
            <a:br>
              <a:rPr lang="fr-FR" dirty="0" smtClean="0">
                <a:sym typeface="Wingdings" pitchFamily="2" charset="2"/>
              </a:rPr>
            </a:br>
            <a:endParaRPr lang="fr-FR" dirty="0" smtClean="0"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fr-FR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>
                <a:sym typeface="Wingdings" pitchFamily="2" charset="2"/>
              </a:rPr>
              <a:t> </a:t>
            </a:r>
            <a:r>
              <a:rPr lang="fr-FR" u="sng" dirty="0" smtClean="0">
                <a:sym typeface="Wingdings" pitchFamily="2" charset="2"/>
              </a:rPr>
              <a:t>Qualités</a:t>
            </a:r>
            <a:r>
              <a:rPr lang="fr-FR" dirty="0" smtClean="0">
                <a:sym typeface="Wingdings" pitchFamily="2" charset="2"/>
              </a:rPr>
              <a:t> :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>
                <a:sym typeface="Wingdings" pitchFamily="2" charset="2"/>
              </a:rPr>
              <a:t> Bonne sensibilité aux longueurs d’onde utilisé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>
                <a:sym typeface="Wingdings" pitchFamily="2" charset="2"/>
              </a:rPr>
              <a:t> Rapidité de détection pour supporter les débits &gt; 100Gbit/s</a:t>
            </a: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" name="Image 7" descr="photodio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8479" y="2173265"/>
            <a:ext cx="6387043" cy="2299977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16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Dispersion, Absorption,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Pertes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…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Différents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types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d’atténuation</a:t>
            </a:r>
            <a:endParaRPr lang="en-US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Caractérisés</a:t>
            </a:r>
            <a:r>
              <a:rPr lang="en-US" dirty="0" smtClean="0"/>
              <a:t> par </a:t>
            </a:r>
            <a:r>
              <a:rPr lang="en-US" dirty="0" err="1" smtClean="0"/>
              <a:t>perte</a:t>
            </a:r>
            <a:r>
              <a:rPr lang="en-US" dirty="0" smtClean="0"/>
              <a:t> </a:t>
            </a:r>
            <a:r>
              <a:rPr lang="en-US" dirty="0" err="1" smtClean="0"/>
              <a:t>d’énergie</a:t>
            </a:r>
            <a:r>
              <a:rPr lang="en-US" dirty="0" smtClean="0"/>
              <a:t> </a:t>
            </a:r>
            <a:r>
              <a:rPr lang="en-US" dirty="0" err="1" smtClean="0"/>
              <a:t>lumineuse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</a:t>
            </a:r>
            <a:r>
              <a:rPr lang="en-US" dirty="0" err="1" smtClean="0"/>
              <a:t>fibre</a:t>
            </a:r>
            <a:endParaRPr lang="en-US" dirty="0" smtClean="0"/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Mesurée</a:t>
            </a:r>
            <a:r>
              <a:rPr lang="en-US" dirty="0" smtClean="0"/>
              <a:t> en dB/km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/>
            </a:r>
            <a:b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u="sng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A</a:t>
            </a:r>
            <a:r>
              <a:rPr lang="fr-FR" u="sng" dirty="0" err="1" smtClean="0"/>
              <a:t>bsorption</a:t>
            </a:r>
            <a:r>
              <a:rPr lang="fr-FR" u="sng" dirty="0" smtClean="0"/>
              <a:t> par les impuretés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</a:t>
            </a:r>
            <a:r>
              <a:rPr lang="fr-FR" sz="1400" dirty="0" smtClean="0"/>
              <a:t>Perturbation du photon par un électron de l'atome d’impureté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 smtClean="0"/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fr-FR" u="sng" dirty="0" smtClean="0"/>
              <a:t>Diffusion par les impuretés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400" dirty="0" smtClean="0"/>
              <a:t> Variation locale de l’indice de réfraction </a:t>
            </a:r>
            <a:br>
              <a:rPr lang="fr-FR" sz="1400" dirty="0" smtClean="0"/>
            </a:br>
            <a:r>
              <a:rPr lang="fr-FR" sz="1400" dirty="0" smtClean="0"/>
              <a:t>   </a:t>
            </a:r>
            <a:r>
              <a:rPr lang="fr-FR" sz="1400" dirty="0" smtClean="0">
                <a:sym typeface="Wingdings" pitchFamily="2" charset="2"/>
              </a:rPr>
              <a:t> C</a:t>
            </a:r>
            <a:r>
              <a:rPr lang="fr-FR" sz="1400" dirty="0" smtClean="0"/>
              <a:t>hangements de densité ou de composition dans la matière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 smtClean="0"/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8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fr-FR" u="sng" dirty="0" smtClean="0"/>
              <a:t>Courbures et micro-courbures de la fibre</a:t>
            </a:r>
            <a:endParaRPr lang="fr-FR" sz="1800" u="sng" dirty="0" smtClean="0"/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</a:t>
            </a:r>
            <a:r>
              <a:rPr lang="fr-FR" sz="1400" dirty="0" smtClean="0"/>
              <a:t>Torsion dans la fibre </a:t>
            </a:r>
            <a:r>
              <a:rPr lang="fr-FR" sz="1400" dirty="0" smtClean="0">
                <a:sym typeface="Wingdings" pitchFamily="2" charset="2"/>
              </a:rPr>
              <a:t> non respect de la réflexion totale</a:t>
            </a:r>
            <a:endParaRPr lang="en-US" sz="1800" kern="0" dirty="0" smtClean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17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Dispersion, Absorption,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Pertes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…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8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fr-FR" sz="1800" u="sng" dirty="0" smtClean="0"/>
              <a:t>Dispersion chromatique (WDM)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</a:t>
            </a:r>
            <a:r>
              <a:rPr lang="fr-FR" dirty="0" smtClean="0">
                <a:sym typeface="Wingdings" pitchFamily="2" charset="2"/>
              </a:rPr>
              <a:t> Variation v</a:t>
            </a:r>
            <a:r>
              <a:rPr lang="fr-FR" dirty="0" smtClean="0"/>
              <a:t>itesse des signaux lumineux de longueurs d'onde différentes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fr-FR" sz="1800" u="sng" dirty="0" smtClean="0"/>
              <a:t>Dispersion intermodale (Fibres </a:t>
            </a:r>
            <a:r>
              <a:rPr lang="fr-FR" sz="1800" u="sng" dirty="0" err="1" smtClean="0"/>
              <a:t>multimodes</a:t>
            </a:r>
            <a:r>
              <a:rPr lang="fr-FR" sz="1800" u="sng" dirty="0" smtClean="0"/>
              <a:t>)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</a:t>
            </a:r>
            <a:r>
              <a:rPr lang="fr-FR" dirty="0" smtClean="0">
                <a:sym typeface="Wingdings" pitchFamily="2" charset="2"/>
              </a:rPr>
              <a:t> Variation temps de propagation </a:t>
            </a:r>
            <a:r>
              <a:rPr lang="fr-FR" dirty="0" smtClean="0"/>
              <a:t>selon les modes 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800" dirty="0" smtClean="0"/>
              <a:t> </a:t>
            </a:r>
            <a:r>
              <a:rPr lang="fr-FR" sz="1800" u="sng" dirty="0" smtClean="0"/>
              <a:t>Pertes liés à la connectique</a:t>
            </a:r>
          </a:p>
          <a:p>
            <a:pPr lvl="1" eaLnBrk="0" hangingPunct="0"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Séparation longitudinale</a:t>
            </a:r>
          </a:p>
          <a:p>
            <a:pPr lvl="1" eaLnBrk="0" hangingPunct="0"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Désalignement radial/angulaire</a:t>
            </a:r>
          </a:p>
          <a:p>
            <a:pPr lvl="1" eaLnBrk="0" hangingPunct="0"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Excentricité/ellipticité des cœurs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u="sng" dirty="0" smtClean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 smtClean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pic>
        <p:nvPicPr>
          <p:cNvPr id="8" name="Image 7" descr="83_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4924" y="4735867"/>
            <a:ext cx="6317673" cy="1302030"/>
          </a:xfrm>
          <a:prstGeom prst="rect">
            <a:avLst/>
          </a:prstGeom>
          <a:ln>
            <a:solidFill>
              <a:srgbClr val="969696"/>
            </a:solidFill>
          </a:ln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18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Dispersion, Absorption,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Pertes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…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8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cs typeface="Arial" charset="0"/>
              </a:rPr>
              <a:t>Bilan des pertes au sein d’une fibre optique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 smtClean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pic>
        <p:nvPicPr>
          <p:cNvPr id="8" name="Image 7" descr="PerteFib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9437" y="2230796"/>
            <a:ext cx="8465127" cy="2396408"/>
          </a:xfrm>
          <a:prstGeom prst="rect">
            <a:avLst/>
          </a:prstGeom>
          <a:ln>
            <a:solidFill>
              <a:srgbClr val="969696"/>
            </a:solidFill>
          </a:ln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19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Transmission sur fibre optique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41195" y="2459504"/>
            <a:ext cx="84616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Fonctionnement et caractéristique de la fibre optique</a:t>
            </a:r>
          </a:p>
          <a:p>
            <a:pPr marL="342900" indent="-342900">
              <a:buFont typeface="+mj-lt"/>
              <a:buAutoNum type="arabicPeriod"/>
            </a:pPr>
            <a:endParaRPr lang="fr-FR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Modes de transmission et équipements</a:t>
            </a:r>
          </a:p>
          <a:p>
            <a:pPr marL="342900" indent="-342900">
              <a:buFont typeface="+mj-lt"/>
              <a:buAutoNum type="arabicPeriod"/>
            </a:pPr>
            <a:endParaRPr lang="fr-FR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Etat du </a:t>
            </a:r>
            <a:r>
              <a:rPr lang="fr-FR" sz="2400" dirty="0" err="1" smtClean="0"/>
              <a:t>backbone</a:t>
            </a:r>
            <a:r>
              <a:rPr lang="fr-FR" sz="2400" dirty="0" smtClean="0"/>
              <a:t> mondial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3600" dirty="0" smtClean="0"/>
              <a:t>Transmission sur fibre optique</a:t>
            </a:r>
            <a:endParaRPr lang="fr-FR" sz="36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fr-FR" sz="2600" dirty="0" smtClean="0"/>
              <a:t>Méthodes de transmission</a:t>
            </a:r>
          </a:p>
          <a:p>
            <a:pPr marL="514350" indent="-514350"/>
            <a:r>
              <a:rPr lang="fr-FR" sz="2600" dirty="0" smtClean="0"/>
              <a:t>	et équipements optiques</a:t>
            </a:r>
            <a:endParaRPr lang="fr-FR" sz="2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 startAt="2"/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Modes de transmission et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équipements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La Modulation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Pourquoi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moduler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?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dirty="0" err="1" smtClean="0"/>
              <a:t>Générer</a:t>
            </a:r>
            <a:r>
              <a:rPr lang="en-US" dirty="0" smtClean="0"/>
              <a:t> </a:t>
            </a:r>
            <a:r>
              <a:rPr lang="en-US" dirty="0" err="1" smtClean="0"/>
              <a:t>l’information</a:t>
            </a:r>
            <a:r>
              <a:rPr lang="en-US" dirty="0" smtClean="0"/>
              <a:t> </a:t>
            </a:r>
            <a:r>
              <a:rPr lang="en-US" dirty="0" err="1" smtClean="0"/>
              <a:t>binaire</a:t>
            </a:r>
            <a:r>
              <a:rPr lang="en-US" dirty="0" smtClean="0"/>
              <a:t> à </a:t>
            </a:r>
            <a:r>
              <a:rPr lang="en-US" dirty="0" err="1" smtClean="0"/>
              <a:t>partir</a:t>
            </a:r>
            <a:r>
              <a:rPr lang="en-US" dirty="0" smtClean="0"/>
              <a:t> d’un signal physique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Information </a:t>
            </a:r>
            <a:r>
              <a:rPr lang="en-US" dirty="0" err="1" smtClean="0"/>
              <a:t>binaire</a:t>
            </a:r>
            <a:r>
              <a:rPr lang="en-US" dirty="0" smtClean="0"/>
              <a:t> </a:t>
            </a:r>
            <a:r>
              <a:rPr lang="en-US" dirty="0" err="1" smtClean="0"/>
              <a:t>traduit</a:t>
            </a:r>
            <a:r>
              <a:rPr lang="en-US" dirty="0" smtClean="0"/>
              <a:t> en </a:t>
            </a:r>
            <a:r>
              <a:rPr lang="en-US" dirty="0" err="1" smtClean="0"/>
              <a:t>niveau</a:t>
            </a:r>
            <a:r>
              <a:rPr lang="en-US" dirty="0" smtClean="0"/>
              <a:t> de puissance du signal </a:t>
            </a:r>
            <a:r>
              <a:rPr lang="en-US" dirty="0" err="1" smtClean="0"/>
              <a:t>lumineux</a:t>
            </a:r>
            <a:endParaRPr lang="en-US" dirty="0" smtClean="0"/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1. 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Modulation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directe</a:t>
            </a: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Moduler</a:t>
            </a:r>
            <a:r>
              <a:rPr lang="en-US" dirty="0" smtClean="0"/>
              <a:t> le courant </a:t>
            </a:r>
            <a:r>
              <a:rPr lang="en-US" dirty="0" err="1" smtClean="0"/>
              <a:t>injecté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diode laser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Faire </a:t>
            </a:r>
            <a:r>
              <a:rPr lang="en-US" dirty="0" err="1" smtClean="0"/>
              <a:t>varier</a:t>
            </a:r>
            <a:r>
              <a:rPr lang="en-US" dirty="0" smtClean="0"/>
              <a:t> </a:t>
            </a:r>
            <a:r>
              <a:rPr lang="en-US" dirty="0" err="1" smtClean="0"/>
              <a:t>l’intensité</a:t>
            </a:r>
            <a:r>
              <a:rPr lang="en-US" dirty="0" smtClean="0"/>
              <a:t> de la </a:t>
            </a:r>
            <a:r>
              <a:rPr lang="en-US" dirty="0" err="1" smtClean="0"/>
              <a:t>lumière</a:t>
            </a:r>
            <a:r>
              <a:rPr lang="en-US" dirty="0" smtClean="0"/>
              <a:t> </a:t>
            </a:r>
            <a:r>
              <a:rPr lang="en-US" dirty="0" err="1" smtClean="0"/>
              <a:t>émise</a:t>
            </a:r>
            <a:endParaRPr lang="en-US" dirty="0" smtClean="0"/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Inconvénient</a:t>
            </a:r>
            <a:r>
              <a:rPr lang="en-US" dirty="0" smtClean="0"/>
              <a:t> : </a:t>
            </a:r>
            <a:r>
              <a:rPr lang="en-US" dirty="0" err="1" smtClean="0"/>
              <a:t>moduler</a:t>
            </a:r>
            <a:r>
              <a:rPr lang="en-US" dirty="0" smtClean="0"/>
              <a:t> </a:t>
            </a:r>
            <a:r>
              <a:rPr lang="en-US" dirty="0" err="1" smtClean="0"/>
              <a:t>l’amplitude</a:t>
            </a:r>
            <a:r>
              <a:rPr lang="en-US" dirty="0" smtClean="0"/>
              <a:t> du courant </a:t>
            </a:r>
            <a:r>
              <a:rPr lang="en-US" dirty="0" smtClean="0">
                <a:sym typeface="Wingdings" pitchFamily="2" charset="2"/>
              </a:rPr>
              <a:t> perturbation </a:t>
            </a:r>
            <a:r>
              <a:rPr lang="en-US" dirty="0" err="1" smtClean="0">
                <a:sym typeface="Wingdings" pitchFamily="2" charset="2"/>
              </a:rPr>
              <a:t>sur</a:t>
            </a:r>
            <a:r>
              <a:rPr lang="en-US" dirty="0" smtClean="0">
                <a:sym typeface="Wingdings" pitchFamily="2" charset="2"/>
              </a:rPr>
              <a:t> la </a:t>
            </a:r>
            <a:r>
              <a:rPr lang="en-US" dirty="0" err="1" smtClean="0">
                <a:sym typeface="Wingdings" pitchFamily="2" charset="2"/>
              </a:rPr>
              <a:t>fréquence</a:t>
            </a:r>
            <a:endParaRPr lang="en-US" dirty="0"/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21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 startAt="2"/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Modes de transmission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équipements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i="1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i="1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La Modulation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2. 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Modulation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externe</a:t>
            </a: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Courant de modulation </a:t>
            </a:r>
            <a:r>
              <a:rPr lang="en-US" dirty="0" err="1" smtClean="0"/>
              <a:t>maintenu</a:t>
            </a:r>
            <a:r>
              <a:rPr lang="en-US" dirty="0" smtClean="0"/>
              <a:t> constant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Utilisation</a:t>
            </a:r>
            <a:r>
              <a:rPr lang="en-US" dirty="0" smtClean="0"/>
              <a:t> d’un </a:t>
            </a:r>
            <a:r>
              <a:rPr lang="en-US" dirty="0" err="1" smtClean="0"/>
              <a:t>modulateur</a:t>
            </a:r>
            <a:r>
              <a:rPr lang="en-US" dirty="0" smtClean="0"/>
              <a:t> </a:t>
            </a:r>
            <a:r>
              <a:rPr lang="en-US" dirty="0" err="1" smtClean="0"/>
              <a:t>externe</a:t>
            </a:r>
            <a:r>
              <a:rPr lang="en-US" dirty="0" smtClean="0"/>
              <a:t> : </a:t>
            </a:r>
            <a:r>
              <a:rPr lang="en-US" dirty="0" err="1" smtClean="0"/>
              <a:t>interféromètre</a:t>
            </a:r>
            <a:r>
              <a:rPr lang="en-US" dirty="0" smtClean="0"/>
              <a:t> Mach-</a:t>
            </a:r>
            <a:r>
              <a:rPr lang="en-US" dirty="0" err="1" smtClean="0"/>
              <a:t>Zehnder</a:t>
            </a:r>
            <a:endParaRPr lang="en-US" dirty="0" smtClean="0"/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En </a:t>
            </a:r>
            <a:r>
              <a:rPr lang="en-US" dirty="0" err="1" smtClean="0"/>
              <a:t>fonction</a:t>
            </a:r>
            <a:r>
              <a:rPr lang="en-US" dirty="0" smtClean="0"/>
              <a:t> du signal de modulation</a:t>
            </a:r>
          </a:p>
          <a:p>
            <a:pPr lvl="2" eaLnBrk="0" hangingPunct="0"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Champ </a:t>
            </a:r>
            <a:r>
              <a:rPr lang="en-US" dirty="0" err="1" smtClean="0">
                <a:sym typeface="Wingdings" pitchFamily="2" charset="2"/>
              </a:rPr>
              <a:t>électrique</a:t>
            </a:r>
            <a:r>
              <a:rPr lang="en-US" dirty="0" smtClean="0">
                <a:sym typeface="Wingdings" pitchFamily="2" charset="2"/>
              </a:rPr>
              <a:t>  </a:t>
            </a:r>
            <a:r>
              <a:rPr lang="en-US" dirty="0" err="1" smtClean="0">
                <a:sym typeface="Wingdings" pitchFamily="2" charset="2"/>
              </a:rPr>
              <a:t>influe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indice</a:t>
            </a:r>
            <a:r>
              <a:rPr lang="en-US" dirty="0" smtClean="0">
                <a:sym typeface="Wingdings" pitchFamily="2" charset="2"/>
              </a:rPr>
              <a:t> de </a:t>
            </a:r>
            <a:r>
              <a:rPr lang="en-US" dirty="0" err="1" smtClean="0">
                <a:sym typeface="Wingdings" pitchFamily="2" charset="2"/>
              </a:rPr>
              <a:t>réfraction</a:t>
            </a:r>
            <a:endParaRPr lang="en-US" dirty="0" smtClean="0"/>
          </a:p>
          <a:p>
            <a:pPr lvl="2" eaLnBrk="0" hangingPunct="0"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en-US" dirty="0" smtClean="0"/>
              <a:t> Puissance constructive </a:t>
            </a:r>
            <a:r>
              <a:rPr lang="en-US" dirty="0" smtClean="0">
                <a:sym typeface="Wingdings" pitchFamily="2" charset="2"/>
              </a:rPr>
              <a:t> puissance </a:t>
            </a:r>
            <a:r>
              <a:rPr lang="en-US" dirty="0" err="1" smtClean="0">
                <a:sym typeface="Wingdings" pitchFamily="2" charset="2"/>
              </a:rPr>
              <a:t>optique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disponible</a:t>
            </a:r>
            <a:endParaRPr lang="en-US" dirty="0" smtClean="0">
              <a:sym typeface="Wingdings" pitchFamily="2" charset="2"/>
            </a:endParaRPr>
          </a:p>
          <a:p>
            <a:pPr lvl="2" eaLnBrk="0" hangingPunct="0"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en-US" dirty="0" smtClean="0">
                <a:sym typeface="Wingdings" pitchFamily="2" charset="2"/>
              </a:rPr>
              <a:t> Puissance destructive  </a:t>
            </a:r>
            <a:r>
              <a:rPr lang="en-US" dirty="0" err="1" smtClean="0">
                <a:sym typeface="Wingdings" pitchFamily="2" charset="2"/>
              </a:rPr>
              <a:t>aucune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lumière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émise</a:t>
            </a:r>
            <a:endParaRPr lang="en-US" dirty="0" smtClean="0"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167" y="4174636"/>
            <a:ext cx="4964688" cy="199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22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 startAt="2"/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Modes de transmission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équipements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Le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Multiplexage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Principe du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multiplexage</a:t>
            </a:r>
            <a:endParaRPr lang="en-US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Technique qui consiste à faire passer plusieurs informations sur un seul</a:t>
            </a:r>
            <a:br>
              <a:rPr lang="fr-FR" dirty="0" smtClean="0"/>
            </a:br>
            <a:r>
              <a:rPr lang="fr-FR" dirty="0" smtClean="0"/>
              <a:t>   support de transmission</a:t>
            </a:r>
            <a:endParaRPr lang="en-US" dirty="0" smtClean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Multiplexage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Temporel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(TDM)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Répartition du temps d'utilisation entre les communications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Chaque signal est commuté à tour de rôle à grande fréquence</a:t>
            </a:r>
            <a:endParaRPr lang="en-US" dirty="0" smtClean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7060" y="3566349"/>
            <a:ext cx="6639028" cy="259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23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 startAt="2"/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Modes de transmission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équipements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</a:rPr>
              <a:t> Le </a:t>
            </a:r>
            <a:r>
              <a:rPr lang="en-US" i="1" kern="0" dirty="0" err="1" smtClean="0">
                <a:solidFill>
                  <a:srgbClr val="323232"/>
                </a:solidFill>
              </a:rPr>
              <a:t>Multiplexage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cs typeface="Arial" charset="0"/>
              </a:rPr>
              <a:t>Multiplexage</a:t>
            </a:r>
            <a:r>
              <a:rPr lang="en-US" sz="1800" u="sng" kern="0" dirty="0" smtClean="0">
                <a:solidFill>
                  <a:srgbClr val="323232"/>
                </a:solidFill>
                <a:cs typeface="Arial" charset="0"/>
              </a:rPr>
              <a:t> en </a:t>
            </a:r>
            <a:r>
              <a:rPr lang="en-US" sz="1800" u="sng" kern="0" dirty="0" err="1" smtClean="0">
                <a:solidFill>
                  <a:srgbClr val="323232"/>
                </a:solidFill>
                <a:cs typeface="Arial" charset="0"/>
              </a:rPr>
              <a:t>longueur</a:t>
            </a:r>
            <a:r>
              <a:rPr lang="en-US" sz="1800" u="sng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cs typeface="Arial" charset="0"/>
              </a:rPr>
              <a:t>d’onde</a:t>
            </a:r>
            <a:r>
              <a:rPr lang="en-US" sz="1800" u="sng" kern="0" dirty="0" smtClean="0">
                <a:solidFill>
                  <a:srgbClr val="323232"/>
                </a:solidFill>
                <a:cs typeface="Arial" charset="0"/>
              </a:rPr>
              <a:t> (WDM)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fr-FR" dirty="0" smtClean="0"/>
              <a:t>Allouer des fractions de la bande passante à chaque communication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Répartition des signaux dans un espace de fréquences (longueur d’onde)</a:t>
            </a:r>
            <a:endParaRPr lang="en-US" dirty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348" y="2832388"/>
            <a:ext cx="7751321" cy="3029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24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 startAt="2"/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Modes de transmission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équipements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</a:rPr>
              <a:t> Le </a:t>
            </a:r>
            <a:r>
              <a:rPr lang="en-US" i="1" kern="0" dirty="0" err="1" smtClean="0">
                <a:solidFill>
                  <a:srgbClr val="323232"/>
                </a:solidFill>
              </a:rPr>
              <a:t>Multiplexage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cs typeface="Arial" charset="0"/>
              </a:rPr>
              <a:t>Types de WDM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03906" y="1471794"/>
          <a:ext cx="8970819" cy="391353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42704"/>
                <a:gridCol w="2051210"/>
                <a:gridCol w="2434201"/>
                <a:gridCol w="2242704"/>
              </a:tblGrid>
              <a:tr h="532579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rgbClr val="3683EA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Coarse</a:t>
                      </a:r>
                      <a:r>
                        <a:rPr lang="fr-FR" dirty="0" smtClean="0"/>
                        <a:t>-WDM</a:t>
                      </a:r>
                      <a:endParaRPr lang="fr-FR" dirty="0"/>
                    </a:p>
                  </a:txBody>
                  <a:tcPr anchor="ctr">
                    <a:solidFill>
                      <a:srgbClr val="3683EA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Dense-WDM</a:t>
                      </a:r>
                      <a:endParaRPr lang="fr-FR" dirty="0"/>
                    </a:p>
                  </a:txBody>
                  <a:tcPr anchor="ctr">
                    <a:solidFill>
                      <a:srgbClr val="3683EA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Ultra-Dense</a:t>
                      </a:r>
                      <a:r>
                        <a:rPr lang="fr-FR" baseline="0" dirty="0" smtClean="0"/>
                        <a:t>-WDM</a:t>
                      </a:r>
                      <a:endParaRPr lang="fr-FR" dirty="0"/>
                    </a:p>
                  </a:txBody>
                  <a:tcPr anchor="ctr">
                    <a:solidFill>
                      <a:srgbClr val="3683EA">
                        <a:alpha val="90000"/>
                      </a:srgbClr>
                    </a:solidFill>
                  </a:tcPr>
                </a:tc>
              </a:tr>
              <a:tr h="750356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Nombre de longueur d’onde</a:t>
                      </a:r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 err="1" smtClean="0"/>
                        <a:t>Jusqu’à</a:t>
                      </a:r>
                      <a:r>
                        <a:rPr lang="en-US" sz="1600" kern="0" dirty="0" smtClean="0"/>
                        <a:t> 16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 smtClean="0"/>
                        <a:t>8 à 128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&gt; 400</a:t>
                      </a:r>
                      <a:endParaRPr lang="fr-FR" sz="1600" dirty="0"/>
                    </a:p>
                  </a:txBody>
                  <a:tcPr anchor="ctr"/>
                </a:tc>
              </a:tr>
              <a:tr h="8538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Espacement des canaux</a:t>
                      </a:r>
                    </a:p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 smtClean="0"/>
                        <a:t>20 nm à 25 nm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kern="0" dirty="0" smtClean="0"/>
                        <a:t>0.4 nm à 1.6 nm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 smtClean="0"/>
                        <a:t>0.08 nm</a:t>
                      </a:r>
                      <a:endParaRPr lang="fr-FR" sz="1600" dirty="0"/>
                    </a:p>
                  </a:txBody>
                  <a:tcPr anchor="ctr"/>
                </a:tc>
              </a:tr>
              <a:tr h="85810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Fenêtre spectrale</a:t>
                      </a:r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~1260 - 1620 nm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~ </a:t>
                      </a:r>
                      <a:r>
                        <a:rPr lang="en-US" sz="1600" kern="0" dirty="0" smtClean="0"/>
                        <a:t>1500 -</a:t>
                      </a:r>
                      <a:r>
                        <a:rPr lang="en-US" sz="1600" kern="0" baseline="0" dirty="0" smtClean="0"/>
                        <a:t> </a:t>
                      </a:r>
                      <a:r>
                        <a:rPr lang="en-US" sz="1600" kern="0" dirty="0" smtClean="0"/>
                        <a:t>1600nm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 smtClean="0"/>
                        <a:t>~ 1500 - 1600nm</a:t>
                      </a:r>
                      <a:endParaRPr lang="fr-FR" sz="1600" dirty="0"/>
                    </a:p>
                  </a:txBody>
                  <a:tcPr anchor="ctr"/>
                </a:tc>
              </a:tr>
              <a:tr h="858102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Débit par longueur d’onde</a:t>
                      </a:r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1,25</a:t>
                      </a:r>
                      <a:r>
                        <a:rPr lang="fr-FR" sz="1600" baseline="0" dirty="0" smtClean="0"/>
                        <a:t> – 2,5 </a:t>
                      </a:r>
                      <a:r>
                        <a:rPr lang="fr-FR" sz="1600" baseline="0" dirty="0" err="1" smtClean="0"/>
                        <a:t>Gbit</a:t>
                      </a:r>
                      <a:r>
                        <a:rPr lang="fr-FR" sz="1600" baseline="0" dirty="0" smtClean="0"/>
                        <a:t>/s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10 – 40 </a:t>
                      </a:r>
                      <a:r>
                        <a:rPr lang="fr-FR" sz="1600" dirty="0" err="1" smtClean="0"/>
                        <a:t>Gbit</a:t>
                      </a:r>
                      <a:r>
                        <a:rPr lang="fr-FR" sz="1600" dirty="0" smtClean="0"/>
                        <a:t>/s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&gt; 40 </a:t>
                      </a:r>
                      <a:r>
                        <a:rPr lang="fr-FR" sz="1600" dirty="0" err="1" smtClean="0"/>
                        <a:t>Gbit</a:t>
                      </a:r>
                      <a:r>
                        <a:rPr lang="fr-FR" sz="1600" dirty="0" smtClean="0"/>
                        <a:t>/s</a:t>
                      </a:r>
                      <a:endParaRPr lang="fr-FR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25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 startAt="2"/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Modes de transmission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équipements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Multiplexage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UD-WDM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352039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Record de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débit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: Alcatel-Lucent Bell Labs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u="sng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Oct. 2006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: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400" dirty="0" smtClean="0"/>
              <a:t> </a:t>
            </a:r>
            <a:r>
              <a:rPr lang="en-US" sz="1400" b="1" dirty="0" smtClean="0"/>
              <a:t>14 </a:t>
            </a:r>
            <a:r>
              <a:rPr lang="en-US" sz="1400" b="1" dirty="0" err="1" smtClean="0"/>
              <a:t>Tbit</a:t>
            </a:r>
            <a:r>
              <a:rPr lang="en-US" sz="1400" b="1" dirty="0" smtClean="0"/>
              <a:t>/s </a:t>
            </a:r>
            <a:r>
              <a:rPr lang="en-US" sz="1400" dirty="0" err="1" smtClean="0"/>
              <a:t>sur</a:t>
            </a:r>
            <a:r>
              <a:rPr lang="en-US" sz="1400" dirty="0" smtClean="0"/>
              <a:t> 160 Km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400" dirty="0" smtClean="0"/>
              <a:t> UD-WDM à 140 </a:t>
            </a:r>
            <a:r>
              <a:rPr lang="en-US" sz="1400" dirty="0" err="1" smtClean="0"/>
              <a:t>canaux</a:t>
            </a:r>
            <a:r>
              <a:rPr lang="en-US" sz="1400" dirty="0" smtClean="0"/>
              <a:t> à 100 </a:t>
            </a:r>
            <a:r>
              <a:rPr lang="en-US" sz="1400" dirty="0" err="1" smtClean="0"/>
              <a:t>Gbit</a:t>
            </a:r>
            <a:r>
              <a:rPr lang="en-US" sz="1400" dirty="0" smtClean="0"/>
              <a:t>/s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u="sng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Avril</a:t>
            </a:r>
            <a:r>
              <a:rPr lang="en-US" u="sng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2007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: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400" dirty="0" smtClean="0"/>
              <a:t> </a:t>
            </a:r>
            <a:r>
              <a:rPr lang="fr-FR" sz="1400" b="1" dirty="0" smtClean="0"/>
              <a:t>25,6 </a:t>
            </a:r>
            <a:r>
              <a:rPr lang="fr-FR" sz="1400" b="1" dirty="0" err="1" smtClean="0"/>
              <a:t>Tbit</a:t>
            </a:r>
            <a:r>
              <a:rPr lang="fr-FR" sz="1400" b="1" dirty="0" smtClean="0"/>
              <a:t>/s </a:t>
            </a:r>
            <a:r>
              <a:rPr lang="fr-FR" sz="1400" dirty="0" smtClean="0"/>
              <a:t>sur 80 Km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400" dirty="0" smtClean="0"/>
              <a:t> UD-WDM à 160 canaux à 100 </a:t>
            </a:r>
            <a:r>
              <a:rPr lang="fr-FR" sz="1400" dirty="0" err="1" smtClean="0"/>
              <a:t>Gbit</a:t>
            </a:r>
            <a:r>
              <a:rPr lang="fr-FR" sz="1400" dirty="0" smtClean="0"/>
              <a:t>/s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400" dirty="0" smtClean="0"/>
              <a:t> ~ 600 DVD /s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u="sng" kern="0" dirty="0" smtClean="0">
                <a:solidFill>
                  <a:srgbClr val="323232"/>
                </a:solidFill>
                <a:cs typeface="Arial" charset="0"/>
              </a:rPr>
              <a:t>Sep. 2009</a:t>
            </a: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 :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400" b="1" dirty="0" smtClean="0"/>
              <a:t> </a:t>
            </a:r>
            <a:r>
              <a:rPr lang="fr-FR" sz="1400" b="1" dirty="0" smtClean="0"/>
              <a:t>15,5 </a:t>
            </a:r>
            <a:r>
              <a:rPr lang="fr-FR" sz="1400" b="1" dirty="0" err="1" smtClean="0"/>
              <a:t>Tbit</a:t>
            </a:r>
            <a:r>
              <a:rPr lang="fr-FR" sz="1400" b="1" dirty="0" smtClean="0"/>
              <a:t>/s </a:t>
            </a:r>
            <a:r>
              <a:rPr lang="fr-FR" sz="1400" dirty="0" smtClean="0"/>
              <a:t>sur 7000 Km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400" dirty="0" smtClean="0"/>
              <a:t> UD-WDM à 155 canaux à 100 </a:t>
            </a:r>
            <a:r>
              <a:rPr lang="fr-FR" sz="1400" dirty="0" err="1" smtClean="0"/>
              <a:t>Gbit</a:t>
            </a:r>
            <a:r>
              <a:rPr lang="fr-FR" sz="1400" dirty="0" smtClean="0"/>
              <a:t>/s</a:t>
            </a:r>
          </a:p>
          <a:p>
            <a:pPr lvl="5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sz="1400" dirty="0" smtClean="0"/>
              <a:t> ~ 400 DVD /s</a:t>
            </a:r>
            <a:endParaRPr lang="en-US" sz="1400" dirty="0" smtClean="0"/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26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 startAt="2"/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Modes de transmission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équipements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Les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équipements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du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réseau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476730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Composants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actifs</a:t>
            </a:r>
            <a:endParaRPr lang="en-US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Amplificateur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, </a:t>
            </a:r>
            <a:r>
              <a:rPr lang="en-US" kern="0" dirty="0" err="1" smtClean="0">
                <a:solidFill>
                  <a:srgbClr val="323232"/>
                </a:solidFill>
                <a:cs typeface="Arial" charset="0"/>
              </a:rPr>
              <a:t>Modulateur</a:t>
            </a: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, </a:t>
            </a:r>
            <a:r>
              <a:rPr lang="en-US" kern="0" dirty="0" err="1" smtClean="0">
                <a:solidFill>
                  <a:srgbClr val="323232"/>
                </a:solidFill>
                <a:cs typeface="Arial" charset="0"/>
              </a:rPr>
              <a:t>Filtres</a:t>
            </a: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, </a:t>
            </a:r>
            <a:r>
              <a:rPr lang="en-US" kern="0" dirty="0" err="1" smtClean="0">
                <a:solidFill>
                  <a:srgbClr val="323232"/>
                </a:solidFill>
                <a:cs typeface="Arial" charset="0"/>
              </a:rPr>
              <a:t>Commutateur</a:t>
            </a: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 …</a:t>
            </a:r>
            <a:endParaRPr lang="fr-FR" dirty="0" smtClean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</a:rPr>
              <a:t>Composants</a:t>
            </a:r>
            <a:r>
              <a:rPr lang="en-US" sz="1800" u="sng" kern="0" dirty="0" smtClean="0">
                <a:solidFill>
                  <a:srgbClr val="323232"/>
                </a:solidFill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</a:rPr>
              <a:t>passifs</a:t>
            </a:r>
            <a:endParaRPr lang="en-US" sz="1800" u="sng" kern="0" dirty="0" smtClean="0">
              <a:solidFill>
                <a:srgbClr val="323232"/>
              </a:solidFill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u="sng" kern="0" dirty="0" err="1" smtClean="0">
                <a:solidFill>
                  <a:srgbClr val="323232"/>
                </a:solidFill>
                <a:cs typeface="Arial" charset="0"/>
              </a:rPr>
              <a:t>Extracteur</a:t>
            </a:r>
            <a:r>
              <a:rPr lang="en-US" u="sng" kern="0" dirty="0" smtClean="0">
                <a:solidFill>
                  <a:srgbClr val="323232"/>
                </a:solidFill>
                <a:cs typeface="Arial" charset="0"/>
              </a:rPr>
              <a:t>/</a:t>
            </a:r>
            <a:r>
              <a:rPr lang="en-US" u="sng" kern="0" dirty="0" err="1" smtClean="0">
                <a:solidFill>
                  <a:srgbClr val="323232"/>
                </a:solidFill>
                <a:cs typeface="Arial" charset="0"/>
              </a:rPr>
              <a:t>Isolateur</a:t>
            </a:r>
            <a:r>
              <a:rPr lang="en-US" u="sng" kern="0" dirty="0" smtClean="0">
                <a:solidFill>
                  <a:srgbClr val="323232"/>
                </a:solidFill>
                <a:cs typeface="Arial" charset="0"/>
              </a:rPr>
              <a:t> de </a:t>
            </a:r>
            <a:r>
              <a:rPr lang="en-US" u="sng" kern="0" dirty="0" err="1" smtClean="0">
                <a:solidFill>
                  <a:srgbClr val="323232"/>
                </a:solidFill>
                <a:cs typeface="Arial" charset="0"/>
              </a:rPr>
              <a:t>longueur</a:t>
            </a:r>
            <a:r>
              <a:rPr lang="en-US" u="sng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u="sng" kern="0" dirty="0" err="1" smtClean="0">
                <a:solidFill>
                  <a:srgbClr val="323232"/>
                </a:solidFill>
                <a:cs typeface="Arial" charset="0"/>
              </a:rPr>
              <a:t>d’onde</a:t>
            </a:r>
            <a:r>
              <a:rPr lang="en-US" u="sng" kern="0" dirty="0" smtClean="0">
                <a:solidFill>
                  <a:srgbClr val="323232"/>
                </a:solidFill>
                <a:cs typeface="Arial" charset="0"/>
              </a:rPr>
              <a:t> (Add/Drop)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Extraire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/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Insérer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une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longueur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d’onde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spécifique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à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l’aide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d’un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réseau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de Bragg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u="sng" kern="0" dirty="0" err="1" smtClean="0">
                <a:solidFill>
                  <a:srgbClr val="323232"/>
                </a:solidFill>
                <a:cs typeface="Arial" charset="0"/>
              </a:rPr>
              <a:t>Coupleur</a:t>
            </a:r>
            <a:endParaRPr lang="en-US" u="sng" kern="0" dirty="0" smtClean="0">
              <a:solidFill>
                <a:srgbClr val="323232"/>
              </a:solidFill>
              <a:cs typeface="Arial" charset="0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Distribuer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le signal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optique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reçu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sur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plusieurs</a:t>
            </a:r>
            <a:r>
              <a:rPr lang="en-US" sz="14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cs typeface="Arial" charset="0"/>
              </a:rPr>
              <a:t>fibres</a:t>
            </a:r>
            <a:endParaRPr lang="en-US" sz="1400" kern="0" dirty="0" smtClean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u="sng" kern="0" dirty="0" err="1" smtClean="0">
                <a:solidFill>
                  <a:srgbClr val="323232"/>
                </a:solidFill>
                <a:cs typeface="Arial" charset="0"/>
              </a:rPr>
              <a:t>Connecteurs</a:t>
            </a:r>
            <a:endParaRPr lang="en-US" u="sng" kern="0" dirty="0" smtClean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u="sng" kern="0" dirty="0" smtClean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u="sng" kern="0" dirty="0" smtClean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cs typeface="Arial" charset="0"/>
            </a:endParaRPr>
          </a:p>
          <a:p>
            <a:pPr lvl="5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u="sng" kern="0" dirty="0" err="1" smtClean="0">
                <a:solidFill>
                  <a:srgbClr val="323232"/>
                </a:solidFill>
                <a:cs typeface="Arial" charset="0"/>
              </a:rPr>
              <a:t>Multiplexeur</a:t>
            </a:r>
            <a:r>
              <a:rPr lang="en-US" u="sng" kern="0" dirty="0" smtClean="0">
                <a:solidFill>
                  <a:srgbClr val="323232"/>
                </a:solidFill>
                <a:cs typeface="Arial" charset="0"/>
              </a:rPr>
              <a:t> WDM, </a:t>
            </a:r>
            <a:r>
              <a:rPr lang="en-US" u="sng" kern="0" dirty="0" err="1" smtClean="0">
                <a:solidFill>
                  <a:srgbClr val="323232"/>
                </a:solidFill>
                <a:cs typeface="Arial" charset="0"/>
              </a:rPr>
              <a:t>Atténuateur</a:t>
            </a:r>
            <a:r>
              <a:rPr lang="en-US" u="sng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u="sng" kern="0" dirty="0" err="1" smtClean="0">
                <a:solidFill>
                  <a:srgbClr val="323232"/>
                </a:solidFill>
                <a:cs typeface="Arial" charset="0"/>
              </a:rPr>
              <a:t>optique</a:t>
            </a:r>
            <a:endParaRPr lang="en-US" u="sng" kern="0" dirty="0" smtClean="0">
              <a:solidFill>
                <a:srgbClr val="323232"/>
              </a:solidFill>
            </a:endParaRPr>
          </a:p>
          <a:p>
            <a:pPr lvl="1" eaLnBrk="0" hangingPunct="0"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fr-FR" dirty="0" smtClean="0"/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	</a:t>
            </a: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pic>
        <p:nvPicPr>
          <p:cNvPr id="5" name="Image 4" descr="doss_tech_schema_4_connecteurs_fib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4511" y="4446666"/>
            <a:ext cx="1521818" cy="1435677"/>
          </a:xfrm>
          <a:prstGeom prst="rect">
            <a:avLst/>
          </a:prstGeom>
        </p:spPr>
      </p:pic>
      <p:pic>
        <p:nvPicPr>
          <p:cNvPr id="8" name="Image 7" descr="doss_tech_schema_bn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68819" y="4654788"/>
            <a:ext cx="1286741" cy="1213907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23671" y="3495972"/>
            <a:ext cx="2973964" cy="984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27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499" y="979488"/>
            <a:ext cx="8699501" cy="5393603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Bilan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de liaison d’un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réseau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WDM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Différentes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longueurs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d’onde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>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>Multiplexage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> 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>Fibre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>monomode</a:t>
            </a:r>
            <a:endParaRPr lang="en-US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Signal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amplifié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tous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les 100 km,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remis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en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forme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après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plusieurs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centaines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de km</a:t>
            </a:r>
          </a:p>
          <a:p>
            <a:pPr lvl="3" eaLnBrk="0" hangingPunct="0"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Longueur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d’onde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séparées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> </a:t>
            </a:r>
            <a:r>
              <a:rPr lang="en-US" kern="0" dirty="0" err="1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>Démultiplexage</a:t>
            </a:r>
            <a:endParaRPr lang="en-US" kern="0" dirty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850" y="1339994"/>
            <a:ext cx="69723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 startAt="2"/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Modes de transmission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équipements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Les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équipements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du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réseau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28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3600" dirty="0" smtClean="0"/>
              <a:t>Transmission sur fibre optique</a:t>
            </a:r>
            <a:endParaRPr lang="fr-FR" sz="36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fr-FR" sz="2600" dirty="0" smtClean="0"/>
              <a:t>Etat du </a:t>
            </a:r>
            <a:r>
              <a:rPr lang="fr-FR" sz="2600" dirty="0" err="1" smtClean="0"/>
              <a:t>backbone</a:t>
            </a:r>
            <a:r>
              <a:rPr lang="fr-FR" sz="2600" dirty="0" smtClean="0"/>
              <a:t> mondial</a:t>
            </a:r>
            <a:endParaRPr lang="fr-FR" sz="2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fr-FR" sz="3600" dirty="0" smtClean="0"/>
              <a:t>Transmission sur fibre optique</a:t>
            </a:r>
            <a:endParaRPr lang="fr-FR" sz="36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>
          <a:xfrm>
            <a:off x="2353192" y="2959008"/>
            <a:ext cx="6790807" cy="262292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sz="2600" dirty="0" smtClean="0"/>
              <a:t>Fonctionnement et</a:t>
            </a:r>
            <a:r>
              <a:rPr lang="fr-FR" sz="2600" dirty="0" smtClean="0"/>
              <a:t> </a:t>
            </a:r>
            <a:r>
              <a:rPr lang="fr-FR" sz="2600" dirty="0" smtClean="0"/>
              <a:t>caractéristiques</a:t>
            </a:r>
          </a:p>
          <a:p>
            <a:pPr marL="514350" indent="-514350"/>
            <a:r>
              <a:rPr lang="fr-FR" sz="2600" dirty="0" smtClean="0"/>
              <a:t>	</a:t>
            </a:r>
            <a:r>
              <a:rPr lang="fr-FR" sz="2600" dirty="0" smtClean="0"/>
              <a:t>de la fibre optique</a:t>
            </a:r>
            <a:endParaRPr lang="fr-FR" sz="2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Etat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du backbone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mondial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Un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aperçu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rapide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Quelques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exemples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de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câble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sous-marins</a:t>
            </a:r>
            <a:endParaRPr lang="en-US" sz="1400" kern="0" dirty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665018" y="1784927"/>
          <a:ext cx="7966364" cy="34355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38400"/>
                <a:gridCol w="2715491"/>
                <a:gridCol w="1496291"/>
                <a:gridCol w="1316182"/>
              </a:tblGrid>
              <a:tr h="672599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Dénomination</a:t>
                      </a:r>
                      <a:endParaRPr lang="fr-FR" dirty="0"/>
                    </a:p>
                  </a:txBody>
                  <a:tcPr anchor="ctr">
                    <a:solidFill>
                      <a:srgbClr val="3683EA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Pays</a:t>
                      </a:r>
                      <a:endParaRPr lang="fr-FR" dirty="0"/>
                    </a:p>
                  </a:txBody>
                  <a:tcPr anchor="ctr">
                    <a:solidFill>
                      <a:srgbClr val="3683EA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Longueur</a:t>
                      </a:r>
                      <a:endParaRPr lang="fr-FR" dirty="0"/>
                    </a:p>
                  </a:txBody>
                  <a:tcPr anchor="ctr">
                    <a:solidFill>
                      <a:srgbClr val="3683EA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Répéteurs</a:t>
                      </a:r>
                      <a:endParaRPr lang="fr-FR" dirty="0"/>
                    </a:p>
                  </a:txBody>
                  <a:tcPr anchor="ctr">
                    <a:solidFill>
                      <a:srgbClr val="3683EA">
                        <a:alpha val="90000"/>
                      </a:srgbClr>
                    </a:solidFill>
                  </a:tcPr>
                </a:tc>
              </a:tr>
              <a:tr h="104767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SEA-ME-WE 3</a:t>
                      </a:r>
                      <a:br>
                        <a:rPr lang="fr-FR" dirty="0" smtClean="0"/>
                      </a:br>
                      <a:r>
                        <a:rPr lang="fr-FR" sz="1600" dirty="0" smtClean="0"/>
                        <a:t>8 x 2.5 </a:t>
                      </a:r>
                      <a:r>
                        <a:rPr lang="fr-FR" sz="1600" dirty="0" err="1" smtClean="0"/>
                        <a:t>Gbit</a:t>
                      </a:r>
                      <a:r>
                        <a:rPr lang="fr-FR" sz="1600" dirty="0" smtClean="0"/>
                        <a:t>/s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25</a:t>
                      </a:r>
                      <a:r>
                        <a:rPr lang="fr-FR" sz="1600" baseline="0" dirty="0" smtClean="0"/>
                        <a:t> pays reliés </a:t>
                      </a:r>
                      <a:br>
                        <a:rPr lang="fr-FR" sz="1600" baseline="0" dirty="0" smtClean="0"/>
                      </a:br>
                      <a:r>
                        <a:rPr lang="fr-FR" sz="1600" baseline="0" dirty="0" smtClean="0"/>
                        <a:t>15 pays branchés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38 000 Km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304</a:t>
                      </a:r>
                      <a:endParaRPr lang="fr-FR" sz="1600" dirty="0"/>
                    </a:p>
                  </a:txBody>
                  <a:tcPr anchor="ctr"/>
                </a:tc>
              </a:tr>
              <a:tr h="861839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SOUTHERN CROSS</a:t>
                      </a:r>
                      <a:br>
                        <a:rPr lang="fr-FR" dirty="0" smtClean="0"/>
                      </a:br>
                      <a:r>
                        <a:rPr lang="fr-FR" sz="1600" dirty="0" smtClean="0"/>
                        <a:t>16 x 2.5 </a:t>
                      </a:r>
                      <a:r>
                        <a:rPr lang="fr-FR" sz="1600" dirty="0" err="1" smtClean="0"/>
                        <a:t>Gbit</a:t>
                      </a:r>
                      <a:r>
                        <a:rPr lang="fr-FR" sz="1600" dirty="0" smtClean="0"/>
                        <a:t>/s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aseline="0" dirty="0" smtClean="0"/>
                        <a:t>USA, FIDJI, Nouvelle Zélande, Australie…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28</a:t>
                      </a:r>
                      <a:r>
                        <a:rPr lang="fr-FR" sz="1600" baseline="0" dirty="0" smtClean="0"/>
                        <a:t> 900 Km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457</a:t>
                      </a:r>
                      <a:endParaRPr lang="fr-FR" sz="1600" dirty="0"/>
                    </a:p>
                  </a:txBody>
                  <a:tcPr anchor="ctr"/>
                </a:tc>
              </a:tr>
              <a:tr h="672599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TAT-14</a:t>
                      </a:r>
                      <a:br>
                        <a:rPr lang="fr-FR" dirty="0" smtClean="0"/>
                      </a:br>
                      <a:r>
                        <a:rPr lang="fr-FR" sz="1600" dirty="0" smtClean="0"/>
                        <a:t>16 x 10 </a:t>
                      </a:r>
                      <a:r>
                        <a:rPr lang="fr-FR" sz="1600" dirty="0" err="1" smtClean="0"/>
                        <a:t>Gbit</a:t>
                      </a:r>
                      <a:r>
                        <a:rPr lang="fr-FR" sz="1600" dirty="0" smtClean="0"/>
                        <a:t>/s par fibre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USA,</a:t>
                      </a:r>
                      <a:r>
                        <a:rPr lang="fr-FR" sz="1600" baseline="0" dirty="0" smtClean="0"/>
                        <a:t> UK, France, </a:t>
                      </a:r>
                      <a:br>
                        <a:rPr lang="fr-FR" sz="1600" baseline="0" dirty="0" smtClean="0"/>
                      </a:br>
                      <a:r>
                        <a:rPr lang="fr-FR" sz="1600" baseline="0" dirty="0" smtClean="0"/>
                        <a:t>Pays-Bas, Allemagne, Danemark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13 500 Km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180</a:t>
                      </a:r>
                      <a:endParaRPr lang="fr-FR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30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Etat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du backbone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mondial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Un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aperçu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rapide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499" y="979488"/>
            <a:ext cx="6787573" cy="515807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Le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câble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sous-marin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Apollo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2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câbles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(2002) : </a:t>
            </a:r>
            <a:b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     </a:t>
            </a:r>
            <a:r>
              <a:rPr lang="en-US" sz="1400" b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Apollo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sz="1400" b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North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–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Bude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(</a:t>
            </a:r>
            <a:r>
              <a:rPr lang="en-US" sz="1400" i="1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Royaume-Unis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) – Shirley </a:t>
            </a:r>
            <a:r>
              <a:rPr lang="en-US" sz="1400" i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(NY – USA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)</a:t>
            </a:r>
            <a:b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     </a:t>
            </a:r>
            <a:r>
              <a:rPr lang="en-US" sz="1400" b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Apollo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sz="1400" b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South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–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Lannion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(</a:t>
            </a:r>
            <a:r>
              <a:rPr lang="en-US" sz="1400" i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France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) – Manasquan (</a:t>
            </a:r>
            <a:r>
              <a:rPr lang="en-US" sz="1400" i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New Jersey - USA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)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13 000 Km 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WDM à 10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Gbit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/s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80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longueurs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d’onde</a:t>
            </a:r>
            <a:endParaRPr lang="en-US" sz="1400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3,2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Tbit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/s par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câble</a:t>
            </a:r>
            <a:endParaRPr lang="en-US" sz="1400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Technologie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SDH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sz="1800" kern="0" dirty="0" smtClean="0">
              <a:solidFill>
                <a:srgbClr val="323232"/>
              </a:solidFill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  <a:cs typeface="Arial" charset="0"/>
              </a:rPr>
              <a:t>Cartes</a:t>
            </a:r>
            <a:r>
              <a:rPr lang="en-US" sz="1800" kern="0" dirty="0" smtClean="0">
                <a:solidFill>
                  <a:srgbClr val="323232"/>
                </a:solidFill>
                <a:cs typeface="Arial" charset="0"/>
              </a:rPr>
              <a:t> Alcatel-Lucent</a:t>
            </a:r>
            <a:endParaRPr lang="en-US" sz="1800" kern="0" dirty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31</a:t>
            </a:fld>
            <a:endParaRPr lang="fr-FR"/>
          </a:p>
        </p:txBody>
      </p:sp>
    </p:spTree>
    <p:controls>
      <p:control spid="77826" name="ShockwaveFlash1" r:id="rId2" imgW="5661000" imgH="3400560"/>
    </p:controls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Etat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du backbone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mondial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Un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aperçu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rapide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Quelques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exemples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de pose de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câble</a:t>
            </a:r>
            <a:endParaRPr lang="en-US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 </a:t>
            </a:r>
            <a:r>
              <a:rPr lang="en-US" kern="0" dirty="0" err="1" smtClean="0">
                <a:solidFill>
                  <a:srgbClr val="323232"/>
                </a:solidFill>
                <a:cs typeface="Arial" charset="0"/>
              </a:rPr>
              <a:t>Islande</a:t>
            </a:r>
            <a:r>
              <a:rPr lang="en-US" kern="0" dirty="0" smtClean="0">
                <a:solidFill>
                  <a:srgbClr val="323232"/>
                </a:solidFill>
                <a:cs typeface="Arial" charset="0"/>
              </a:rPr>
              <a:t> – </a:t>
            </a:r>
            <a:r>
              <a:rPr lang="en-US" kern="0" dirty="0" err="1" smtClean="0">
                <a:solidFill>
                  <a:srgbClr val="323232"/>
                </a:solidFill>
                <a:cs typeface="Arial" charset="0"/>
              </a:rPr>
              <a:t>Groenland</a:t>
            </a:r>
            <a:endParaRPr lang="en-US" kern="0" dirty="0" smtClean="0">
              <a:solidFill>
                <a:srgbClr val="323232"/>
              </a:solidFill>
              <a:cs typeface="Arial" charset="0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Sep. 2008 : </a:t>
            </a:r>
            <a:b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- 2100 km</a:t>
            </a:r>
            <a:b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- 90 millions d’€</a:t>
            </a:r>
            <a:b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-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Débit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: 96*10 </a:t>
            </a:r>
            <a:r>
              <a:rPr lang="en-US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Gbit</a:t>
            </a:r>
            <a:r>
              <a:rPr lang="en-US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/s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fr-FR" dirty="0" smtClean="0"/>
              <a:t>Afrique méridionale - Europe de l’ouest WACS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Avril 2009 : </a:t>
            </a:r>
            <a:b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- 14 000 Km</a:t>
            </a:r>
            <a:b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- Contrat de plusieurs centaines de millions de $</a:t>
            </a:r>
            <a:b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- Prévu pour 2011</a:t>
            </a:r>
            <a:b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- Connectivité Portugal – Afrique du Sud</a:t>
            </a:r>
            <a:b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- </a:t>
            </a:r>
            <a:r>
              <a:rPr lang="fr-FR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Atterages</a:t>
            </a: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: Namibie, Angola, Congo, Cameroun, Nigéria, Togo, Ghana, </a:t>
            </a: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</a:t>
            </a: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         </a:t>
            </a:r>
            <a:b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                     </a:t>
            </a: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Côte d’Ivoire</a:t>
            </a: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, îles du Cap Vert, îles Canaries</a:t>
            </a:r>
            <a:b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          - Débit : 3,84 </a:t>
            </a:r>
            <a:r>
              <a:rPr lang="fr-FR" sz="14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Tbit</a:t>
            </a:r>
            <a:r>
              <a:rPr lang="fr-FR" sz="14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/s </a:t>
            </a:r>
            <a:endParaRPr lang="en-US" sz="1400" kern="0" dirty="0" err="1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32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Etat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du backbone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mondial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Un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aperçu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rapide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Pose d’un câble sous-marin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400" kern="0" dirty="0" err="1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33</a:t>
            </a:fld>
            <a:endParaRPr lang="fr-FR"/>
          </a:p>
        </p:txBody>
      </p:sp>
    </p:spTree>
    <p:controls>
      <p:control spid="118786" name="ShockwaveFlash1" r:id="rId2" imgW="7229520" imgH="4510080"/>
    </p:controls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Etat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du backbone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mondial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Un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aperçu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rapide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Pose d’un câble sous-marin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400" kern="0" dirty="0" err="1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pic>
        <p:nvPicPr>
          <p:cNvPr id="7" name="Image 6" descr="Charrue-mar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17" y="1542194"/>
            <a:ext cx="6143767" cy="4607825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34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Etat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du backbone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mondial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Un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aperçu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rapide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Réparation d’un câble sous-marin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400" kern="0" dirty="0" err="1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35</a:t>
            </a:fld>
            <a:endParaRPr lang="fr-FR"/>
          </a:p>
        </p:txBody>
      </p:sp>
    </p:spTree>
    <p:controls>
      <p:control spid="119810" name="ShockwaveFlash1" r:id="rId2" imgW="7188120" imgH="4510080"/>
    </p:controls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30213" y="213942"/>
            <a:ext cx="8255000" cy="760412"/>
          </a:xfrm>
          <a:prstGeom prst="rect">
            <a:avLst/>
          </a:prstGeom>
        </p:spPr>
        <p:txBody>
          <a:bodyPr anchor="ctr"/>
          <a:lstStyle/>
          <a:p>
            <a:pPr marL="342900" indent="-342900" algn="ctr" eaLnBrk="0" hangingPunct="0">
              <a:lnSpc>
                <a:spcPts val="2600"/>
              </a:lnSpc>
              <a:defRPr/>
            </a:pPr>
            <a:r>
              <a:rPr lang="en-US" sz="36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BIBLIOGRAPHIE</a:t>
            </a:r>
            <a:endParaRPr lang="en-US" sz="2000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Cours</a:t>
            </a:r>
            <a:endParaRPr lang="en-US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Optique pour télécommunications – M.THUAL – IUT LANNION – </a:t>
            </a:r>
            <a:r>
              <a:rPr lang="fr-FR" dirty="0" err="1" smtClean="0"/>
              <a:t>Univ</a:t>
            </a:r>
            <a:r>
              <a:rPr lang="fr-FR" dirty="0" smtClean="0"/>
              <a:t>. Rennes 1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Transmission sur fibre optique – M.THUAL – IUT LANNION – </a:t>
            </a:r>
            <a:r>
              <a:rPr lang="fr-FR" dirty="0" err="1" smtClean="0"/>
              <a:t>Univ</a:t>
            </a:r>
            <a:r>
              <a:rPr lang="fr-FR" dirty="0" smtClean="0"/>
              <a:t>. Rennes 1</a:t>
            </a:r>
            <a:endParaRPr lang="en-US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Web</a:t>
            </a:r>
            <a:endParaRPr lang="fr-FR" sz="1400" dirty="0" smtClean="0">
              <a:hlinkClick r:id="rId2"/>
            </a:endParaRP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http://fr.wikipedia.org/wiki/Fibre_optique</a:t>
            </a:r>
            <a:endParaRPr lang="fr-FR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http://www1.alcatel-lucent.com/submarine</a:t>
            </a:r>
            <a:endParaRPr lang="fr-FR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http://www.apollo-scs.com/</a:t>
            </a:r>
            <a:endParaRPr lang="fr-FR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http://chrichri.org/fibre/</a:t>
            </a:r>
            <a:endParaRPr lang="fr-FR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http://www.cercle-credo.com/Documents/Guide-C.R.E.D.O</a:t>
            </a:r>
            <a:endParaRPr lang="fr-FR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hlinkClick r:id="rId7"/>
              </a:rPr>
              <a:t>http://www.guideinformatique.com/fiche-fibre_optique-506.htm</a:t>
            </a: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hlinkClick r:id="rId8"/>
              </a:rPr>
              <a:t>http://www.cyber.uhp-nancy.fr/demos/GTRT-002/</a:t>
            </a:r>
            <a:endParaRPr lang="fr-FR" sz="1400" dirty="0" smtClean="0">
              <a:solidFill>
                <a:schemeClr val="accent1">
                  <a:lumMod val="75000"/>
                </a:schemeClr>
              </a:solidFill>
              <a:hlinkClick r:id="rId7"/>
            </a:endParaRP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  <a:hlinkClick r:id="rId9"/>
              </a:rPr>
              <a:t>http://html.rincondelvago.com/modelisation-des-transmissions-optiques-wdm.html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hlinkClick r:id="rId7"/>
              </a:rPr>
              <a:t/>
            </a:r>
            <a:br>
              <a:rPr lang="en-US" sz="1400" dirty="0" smtClean="0">
                <a:solidFill>
                  <a:schemeClr val="accent1">
                    <a:lumMod val="75000"/>
                  </a:schemeClr>
                </a:solidFill>
                <a:hlinkClick r:id="rId7"/>
              </a:rPr>
            </a:b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hlinkClick r:id="rId10"/>
              </a:rPr>
              <a:t>http://irp.nain-t.net/doku.php/010fibroptique:020_fibre_optique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  <a:hlinkClick r:id="rId7"/>
            </a:endParaRPr>
          </a:p>
          <a:p>
            <a:pPr>
              <a:lnSpc>
                <a:spcPct val="100000"/>
              </a:lnSpc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36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optique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Pourquoi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choisir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fibre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?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444758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Principe de base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Transporter de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l’information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numérique</a:t>
            </a:r>
            <a:r>
              <a:rPr lang="en-US" dirty="0" smtClean="0">
                <a:sym typeface="Wingdings" pitchFamily="2" charset="2"/>
              </a:rPr>
              <a:t> au </a:t>
            </a:r>
            <a:r>
              <a:rPr lang="en-US" dirty="0" err="1" smtClean="0">
                <a:sym typeface="Wingdings" pitchFamily="2" charset="2"/>
              </a:rPr>
              <a:t>travers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d’une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fibre</a:t>
            </a:r>
            <a:endParaRPr lang="en-US" dirty="0" smtClean="0"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Utilisation</a:t>
            </a:r>
            <a:r>
              <a:rPr lang="en-US" dirty="0" smtClean="0">
                <a:sym typeface="Wingdings" pitchFamily="2" charset="2"/>
              </a:rPr>
              <a:t> de </a:t>
            </a:r>
            <a:r>
              <a:rPr lang="en-US" dirty="0" err="1" smtClean="0">
                <a:sym typeface="Wingdings" pitchFamily="2" charset="2"/>
              </a:rPr>
              <a:t>signaux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lumineux</a:t>
            </a:r>
            <a:r>
              <a:rPr lang="en-US" dirty="0" smtClean="0">
                <a:sym typeface="Wingdings" pitchFamily="2" charset="2"/>
              </a:rPr>
              <a:t>  variation </a:t>
            </a:r>
            <a:r>
              <a:rPr lang="en-US" dirty="0" err="1" smtClean="0">
                <a:sym typeface="Wingdings" pitchFamily="2" charset="2"/>
              </a:rPr>
              <a:t>d’intensité</a:t>
            </a:r>
            <a:endParaRPr lang="en-US" dirty="0" smtClean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Avantages</a:t>
            </a:r>
            <a:endParaRPr lang="en-US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Atténuation</a:t>
            </a:r>
            <a:r>
              <a:rPr lang="en-US" dirty="0" smtClean="0"/>
              <a:t> plus </a:t>
            </a:r>
            <a:r>
              <a:rPr lang="en-US" dirty="0" err="1" smtClean="0"/>
              <a:t>faible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les </a:t>
            </a:r>
            <a:r>
              <a:rPr lang="en-US" dirty="0" err="1" smtClean="0"/>
              <a:t>signaux</a:t>
            </a:r>
            <a:r>
              <a:rPr lang="en-US" dirty="0" smtClean="0"/>
              <a:t> </a:t>
            </a:r>
            <a:r>
              <a:rPr lang="en-US" dirty="0" err="1" smtClean="0"/>
              <a:t>électrique</a:t>
            </a:r>
            <a:endParaRPr lang="en-US" dirty="0" smtClean="0"/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Débit</a:t>
            </a:r>
            <a:r>
              <a:rPr lang="en-US" dirty="0" smtClean="0"/>
              <a:t> </a:t>
            </a:r>
            <a:r>
              <a:rPr lang="en-US" dirty="0" err="1" smtClean="0"/>
              <a:t>d’information</a:t>
            </a:r>
            <a:r>
              <a:rPr lang="en-US" dirty="0" smtClean="0"/>
              <a:t> plus grand 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Vitesse</a:t>
            </a:r>
            <a:r>
              <a:rPr lang="en-US" dirty="0" smtClean="0"/>
              <a:t> de propagation </a:t>
            </a:r>
            <a:r>
              <a:rPr lang="en-US" dirty="0" err="1" smtClean="0"/>
              <a:t>élevée</a:t>
            </a:r>
            <a:endParaRPr lang="en-US" dirty="0" smtClean="0"/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Immunité</a:t>
            </a:r>
            <a:r>
              <a:rPr lang="en-US" dirty="0" smtClean="0"/>
              <a:t> aux parasites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Diaphonie</a:t>
            </a:r>
            <a:r>
              <a:rPr lang="en-US" dirty="0" smtClean="0"/>
              <a:t> quasi-</a:t>
            </a:r>
            <a:r>
              <a:rPr lang="en-US" dirty="0" err="1" smtClean="0"/>
              <a:t>nulle</a:t>
            </a:r>
            <a:endParaRPr lang="en-US" dirty="0" smtClean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Inconvénients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Fibre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fragile</a:t>
            </a:r>
          </a:p>
          <a:p>
            <a:pPr lvl="5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Technologie</a:t>
            </a:r>
            <a:r>
              <a:rPr lang="en-US" dirty="0" smtClean="0"/>
              <a:t> </a:t>
            </a:r>
            <a:r>
              <a:rPr lang="en-US" dirty="0" err="1" smtClean="0"/>
              <a:t>assez</a:t>
            </a:r>
            <a:r>
              <a:rPr lang="en-US" dirty="0" smtClean="0"/>
              <a:t> </a:t>
            </a:r>
            <a:r>
              <a:rPr lang="en-US" dirty="0" err="1" smtClean="0"/>
              <a:t>chère</a:t>
            </a:r>
            <a:endParaRPr lang="en-US" dirty="0"/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Constitution de la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fibre</a:t>
            </a: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379748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Caractéristiques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physique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/>
            </a:r>
            <a:br>
              <a:rPr lang="en-US" sz="1800" kern="0" dirty="0" smtClean="0">
                <a:solidFill>
                  <a:srgbClr val="323232"/>
                </a:solidFill>
                <a:latin typeface="+mn-lt"/>
              </a:rPr>
            </a:br>
            <a:endParaRPr lang="en-US" sz="1800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Coeur</a:t>
            </a: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Confiner </a:t>
            </a:r>
            <a:r>
              <a:rPr lang="en-US" dirty="0" err="1" smtClean="0"/>
              <a:t>l’énergie</a:t>
            </a:r>
            <a:r>
              <a:rPr lang="en-US" dirty="0" smtClean="0"/>
              <a:t> </a:t>
            </a:r>
            <a:r>
              <a:rPr lang="en-US" dirty="0" err="1" smtClean="0"/>
              <a:t>lumineuse</a:t>
            </a:r>
            <a:r>
              <a:rPr lang="en-US" dirty="0" smtClean="0"/>
              <a:t>, </a:t>
            </a:r>
            <a:r>
              <a:rPr lang="en-US" dirty="0" err="1" smtClean="0"/>
              <a:t>propager</a:t>
            </a:r>
            <a:r>
              <a:rPr lang="en-US" dirty="0" smtClean="0"/>
              <a:t> le signal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Gaine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optique</a:t>
            </a:r>
            <a:endParaRPr lang="en-US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Aide à la propagation (</a:t>
            </a:r>
            <a:r>
              <a:rPr lang="en-US" dirty="0" err="1" smtClean="0"/>
              <a:t>indice</a:t>
            </a:r>
            <a:r>
              <a:rPr lang="en-US" dirty="0" smtClean="0"/>
              <a:t> de </a:t>
            </a:r>
            <a:r>
              <a:rPr lang="en-US" dirty="0" err="1" smtClean="0"/>
              <a:t>réfraction</a:t>
            </a:r>
            <a:r>
              <a:rPr lang="en-US" dirty="0" smtClean="0"/>
              <a:t> plus </a:t>
            </a:r>
            <a:r>
              <a:rPr lang="en-US" dirty="0" err="1" smtClean="0"/>
              <a:t>faible</a:t>
            </a:r>
            <a:r>
              <a:rPr lang="en-US" dirty="0" smtClean="0"/>
              <a:t>)	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Revêtement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de protection</a:t>
            </a:r>
          </a:p>
          <a:p>
            <a:pPr lvl="3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/>
              <a:t> </a:t>
            </a:r>
            <a:r>
              <a:rPr lang="en-US" dirty="0" err="1" smtClean="0"/>
              <a:t>Protège</a:t>
            </a:r>
            <a:r>
              <a:rPr lang="en-US" dirty="0" smtClean="0"/>
              <a:t> </a:t>
            </a:r>
            <a:r>
              <a:rPr lang="en-US" dirty="0" err="1" smtClean="0"/>
              <a:t>mécaniquement</a:t>
            </a:r>
            <a:r>
              <a:rPr lang="en-US" dirty="0" smtClean="0"/>
              <a:t> la </a:t>
            </a:r>
            <a:r>
              <a:rPr lang="en-US" dirty="0" err="1" smtClean="0"/>
              <a:t>fibre</a:t>
            </a:r>
            <a:endParaRPr lang="en-US" dirty="0" smtClean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Times New Roman" pitchFamily="18" charset="0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266700" lvl="2" eaLnBrk="0" hangingPunct="0">
              <a:lnSpc>
                <a:spcPct val="200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Char char="ü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5</a:t>
            </a:fld>
            <a:endParaRPr lang="fr-FR"/>
          </a:p>
        </p:txBody>
      </p:sp>
    </p:spTree>
    <p:controls>
      <p:control spid="1027" name="ShockwaveFlash1" r:id="rId2" imgW="5038560" imgH="1903320"/>
    </p:controls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Réfraction</a:t>
            </a:r>
            <a:endParaRPr lang="en-US" sz="1800" u="sng" kern="0" dirty="0" smtClean="0">
              <a:solidFill>
                <a:srgbClr val="323232"/>
              </a:solidFill>
              <a:latin typeface="+mn-lt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Phénomène</a:t>
            </a:r>
            <a:r>
              <a:rPr lang="en-US" dirty="0" smtClean="0">
                <a:sym typeface="Wingdings" pitchFamily="2" charset="2"/>
              </a:rPr>
              <a:t> de </a:t>
            </a:r>
            <a:r>
              <a:rPr lang="en-US" dirty="0" err="1" smtClean="0">
                <a:sym typeface="Wingdings" pitchFamily="2" charset="2"/>
              </a:rPr>
              <a:t>changement</a:t>
            </a:r>
            <a:r>
              <a:rPr lang="en-US" dirty="0" smtClean="0">
                <a:sym typeface="Wingdings" pitchFamily="2" charset="2"/>
              </a:rPr>
              <a:t> brusque de direction d’un rayon </a:t>
            </a:r>
            <a:r>
              <a:rPr lang="en-US" dirty="0" err="1" smtClean="0">
                <a:sym typeface="Wingdings" pitchFamily="2" charset="2"/>
              </a:rPr>
              <a:t>lumineux</a:t>
            </a:r>
            <a:r>
              <a:rPr lang="en-US" dirty="0" smtClean="0">
                <a:sym typeface="Wingdings" pitchFamily="2" charset="2"/>
              </a:rPr>
              <a:t>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   </a:t>
            </a:r>
            <a:r>
              <a:rPr lang="en-US" dirty="0" err="1" smtClean="0">
                <a:sym typeface="Wingdings" pitchFamily="2" charset="2"/>
              </a:rPr>
              <a:t>lorsqu’il</a:t>
            </a:r>
            <a:r>
              <a:rPr lang="en-US" dirty="0" smtClean="0">
                <a:sym typeface="Wingdings" pitchFamily="2" charset="2"/>
              </a:rPr>
              <a:t> traverse la surface de </a:t>
            </a:r>
            <a:r>
              <a:rPr lang="en-US" dirty="0" err="1" smtClean="0">
                <a:sym typeface="Wingdings" pitchFamily="2" charset="2"/>
              </a:rPr>
              <a:t>séparation</a:t>
            </a:r>
            <a:r>
              <a:rPr lang="en-US" dirty="0" smtClean="0">
                <a:sym typeface="Wingdings" pitchFamily="2" charset="2"/>
              </a:rPr>
              <a:t> de 2 milieu </a:t>
            </a:r>
            <a:r>
              <a:rPr lang="en-US" dirty="0" err="1" smtClean="0">
                <a:sym typeface="Wingdings" pitchFamily="2" charset="2"/>
              </a:rPr>
              <a:t>transparents</a:t>
            </a:r>
            <a:endParaRPr lang="en-US" dirty="0" smtClean="0"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Phénomène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accompagné</a:t>
            </a:r>
            <a:r>
              <a:rPr lang="en-US" dirty="0" smtClean="0">
                <a:sym typeface="Wingdings" pitchFamily="2" charset="2"/>
              </a:rPr>
              <a:t> de la </a:t>
            </a:r>
            <a:r>
              <a:rPr lang="en-US" dirty="0" err="1" smtClean="0">
                <a:sym typeface="Wingdings" pitchFamily="2" charset="2"/>
              </a:rPr>
              <a:t>réflexion</a:t>
            </a:r>
            <a:endParaRPr lang="en-US" dirty="0" smtClean="0"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  <a:sym typeface="Wingdings" pitchFamily="2" charset="2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  <a:sym typeface="Wingdings" pitchFamily="2" charset="2"/>
              </a:rPr>
              <a:t>Indice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  <a:sym typeface="Wingdings" pitchFamily="2" charset="2"/>
              </a:rPr>
              <a:t> de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  <a:sym typeface="Wingdings" pitchFamily="2" charset="2"/>
              </a:rPr>
              <a:t>réfraction</a:t>
            </a:r>
            <a:endParaRPr lang="en-US" sz="1800" u="sng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kern="0" dirty="0" smtClean="0">
                <a:solidFill>
                  <a:srgbClr val="323232"/>
                </a:solidFill>
                <a:latin typeface="+mn-lt"/>
                <a:sym typeface="Wingdings" pitchFamily="2" charset="2"/>
              </a:rPr>
              <a:t> </a:t>
            </a:r>
            <a:r>
              <a:rPr lang="fr-FR" dirty="0" smtClean="0"/>
              <a:t>Mesure de densité optique de la matière</a:t>
            </a:r>
            <a:endParaRPr lang="fr-FR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>
                <a:sym typeface="Wingdings" pitchFamily="2" charset="2"/>
              </a:rPr>
              <a:t> Rapport des vitesses de la lumière dans le vide et dans le milieu de propagation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i="1" dirty="0" smtClean="0">
                <a:sym typeface="Wingdings" pitchFamily="2" charset="2"/>
              </a:rPr>
              <a:t>  n1 = c/c1	c : vitesse de la lumière</a:t>
            </a:r>
            <a:br>
              <a:rPr lang="fr-FR" i="1" dirty="0" smtClean="0">
                <a:sym typeface="Wingdings" pitchFamily="2" charset="2"/>
              </a:rPr>
            </a:br>
            <a:r>
              <a:rPr lang="fr-FR" i="1" dirty="0" smtClean="0">
                <a:sym typeface="Wingdings" pitchFamily="2" charset="2"/>
              </a:rPr>
              <a:t>      	c1 : vitesse de la lumière dans le milieu 1</a:t>
            </a:r>
            <a:endParaRPr lang="en-US" i="1" dirty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6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Loi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de la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réfraction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et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Loi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de Descartes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sz="1800" u="sng" kern="0" dirty="0" smtClean="0">
              <a:solidFill>
                <a:srgbClr val="323232"/>
              </a:solidFill>
              <a:latin typeface="+mn-lt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r>
              <a:rPr lang="en-US" sz="1800" u="sng" kern="0" dirty="0" smtClean="0">
                <a:solidFill>
                  <a:srgbClr val="323232"/>
                </a:solidFill>
                <a:latin typeface="+mn-lt"/>
                <a:sym typeface="Wingdings" pitchFamily="2" charset="2"/>
              </a:rPr>
              <a:t/>
            </a:r>
            <a:br>
              <a:rPr lang="en-US" sz="1800" u="sng" kern="0" dirty="0" smtClean="0">
                <a:solidFill>
                  <a:srgbClr val="323232"/>
                </a:solidFill>
                <a:latin typeface="+mn-lt"/>
                <a:sym typeface="Wingdings" pitchFamily="2" charset="2"/>
              </a:rPr>
            </a:br>
            <a:endParaRPr lang="en-US" sz="1800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r>
              <a:rPr lang="en-US" kern="0" dirty="0" smtClean="0">
                <a:solidFill>
                  <a:srgbClr val="323232"/>
                </a:solidFill>
                <a:sym typeface="Wingdings" pitchFamily="2" charset="2"/>
              </a:rPr>
              <a:t/>
            </a:r>
            <a:br>
              <a:rPr lang="en-US" kern="0" dirty="0" smtClean="0">
                <a:solidFill>
                  <a:srgbClr val="323232"/>
                </a:solidFill>
                <a:sym typeface="Wingdings" pitchFamily="2" charset="2"/>
              </a:rPr>
            </a:b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algn="ctr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Formule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smtClean="0">
                <a:solidFill>
                  <a:srgbClr val="323232"/>
                </a:solidFill>
                <a:sym typeface="Wingdings" pitchFamily="2" charset="2"/>
              </a:rPr>
              <a:t></a:t>
            </a:r>
            <a:r>
              <a:rPr lang="en-US" sz="1800" kern="0" dirty="0" smtClean="0">
                <a:solidFill>
                  <a:srgbClr val="323232"/>
                </a:solidFill>
              </a:rPr>
              <a:t>  n</a:t>
            </a:r>
            <a:r>
              <a:rPr lang="en-US" sz="1800" kern="0" baseline="-25000" dirty="0" smtClean="0">
                <a:solidFill>
                  <a:srgbClr val="323232"/>
                </a:solidFill>
              </a:rPr>
              <a:t>1</a:t>
            </a:r>
            <a:r>
              <a:rPr lang="en-US" sz="1800" kern="0" dirty="0" smtClean="0">
                <a:solidFill>
                  <a:srgbClr val="323232"/>
                </a:solidFill>
              </a:rPr>
              <a:t>.sin(</a:t>
            </a:r>
            <a:r>
              <a:rPr lang="el-GR" sz="1800" kern="0" dirty="0" smtClean="0">
                <a:solidFill>
                  <a:srgbClr val="323232"/>
                </a:solidFill>
              </a:rPr>
              <a:t>θ</a:t>
            </a:r>
            <a:r>
              <a:rPr lang="fr-FR" sz="1800" kern="0" baseline="-25000" dirty="0" smtClean="0">
                <a:solidFill>
                  <a:srgbClr val="323232"/>
                </a:solidFill>
              </a:rPr>
              <a:t>1</a:t>
            </a:r>
            <a:r>
              <a:rPr lang="fr-FR" sz="1800" kern="0" dirty="0" smtClean="0">
                <a:solidFill>
                  <a:srgbClr val="323232"/>
                </a:solidFill>
              </a:rPr>
              <a:t>) = n</a:t>
            </a:r>
            <a:r>
              <a:rPr lang="fr-FR" sz="1800" kern="0" baseline="-25000" dirty="0" smtClean="0">
                <a:solidFill>
                  <a:srgbClr val="323232"/>
                </a:solidFill>
              </a:rPr>
              <a:t>2</a:t>
            </a:r>
            <a:r>
              <a:rPr lang="fr-FR" sz="1800" kern="0" dirty="0" smtClean="0">
                <a:solidFill>
                  <a:srgbClr val="323232"/>
                </a:solidFill>
              </a:rPr>
              <a:t>.sin(</a:t>
            </a:r>
            <a:r>
              <a:rPr lang="el-GR" sz="1800" kern="0" dirty="0" smtClean="0">
                <a:solidFill>
                  <a:srgbClr val="323232"/>
                </a:solidFill>
              </a:rPr>
              <a:t>θ</a:t>
            </a:r>
            <a:r>
              <a:rPr lang="fr-FR" sz="1800" kern="0" baseline="-25000" dirty="0" smtClean="0">
                <a:solidFill>
                  <a:srgbClr val="323232"/>
                </a:solidFill>
              </a:rPr>
              <a:t>2</a:t>
            </a:r>
            <a:r>
              <a:rPr lang="fr-FR" sz="1800" kern="0" dirty="0" smtClean="0">
                <a:solidFill>
                  <a:srgbClr val="323232"/>
                </a:solidFill>
              </a:rPr>
              <a:t>)</a:t>
            </a: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latin typeface="+mn-lt"/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en-US" sz="1800" kern="0" dirty="0" smtClean="0">
              <a:solidFill>
                <a:srgbClr val="323232"/>
              </a:solidFill>
              <a:latin typeface="+mn-lt"/>
              <a:cs typeface="Arial" charset="0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9" name="Image 8" descr="Refraction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5501" y="1649527"/>
            <a:ext cx="5632999" cy="376859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36728" y="982635"/>
            <a:ext cx="8284191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</a:rPr>
              <a:t>Loi</a:t>
            </a:r>
            <a:r>
              <a:rPr lang="en-US" sz="1800" u="sng" kern="0" dirty="0" smtClean="0">
                <a:solidFill>
                  <a:srgbClr val="323232"/>
                </a:solidFill>
              </a:rPr>
              <a:t> de la </a:t>
            </a:r>
            <a:r>
              <a:rPr lang="en-US" sz="1800" u="sng" kern="0" dirty="0" err="1" smtClean="0">
                <a:solidFill>
                  <a:srgbClr val="323232"/>
                </a:solidFill>
              </a:rPr>
              <a:t>réfraction</a:t>
            </a:r>
            <a:r>
              <a:rPr lang="en-US" sz="1800" u="sng" kern="0" dirty="0" smtClean="0">
                <a:solidFill>
                  <a:srgbClr val="323232"/>
                </a:solidFill>
              </a:rPr>
              <a:t> et </a:t>
            </a:r>
            <a:r>
              <a:rPr lang="en-US" sz="1800" u="sng" kern="0" dirty="0" err="1" smtClean="0">
                <a:solidFill>
                  <a:srgbClr val="323232"/>
                </a:solidFill>
              </a:rPr>
              <a:t>Loi</a:t>
            </a:r>
            <a:r>
              <a:rPr lang="en-US" sz="1800" u="sng" kern="0" dirty="0" smtClean="0">
                <a:solidFill>
                  <a:srgbClr val="323232"/>
                </a:solidFill>
              </a:rPr>
              <a:t> de Descartes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en-US" kern="0" dirty="0" smtClean="0">
              <a:solidFill>
                <a:srgbClr val="323232"/>
              </a:solidFill>
              <a:sym typeface="Wingdings" pitchFamily="2" charset="2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>
                <a:sym typeface="Wingdings" pitchFamily="2" charset="2"/>
              </a:rPr>
              <a:t> (a). Angle incidence normal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>
                <a:sym typeface="Wingdings" pitchFamily="2" charset="2"/>
              </a:rPr>
              <a:t> (b). Angle incidence critique  angle de </a:t>
            </a:r>
            <a:r>
              <a:rPr lang="en-US" dirty="0" err="1" smtClean="0">
                <a:sym typeface="Wingdings" pitchFamily="2" charset="2"/>
              </a:rPr>
              <a:t>réfraction</a:t>
            </a:r>
            <a:r>
              <a:rPr lang="en-US" dirty="0" smtClean="0">
                <a:sym typeface="Wingdings" pitchFamily="2" charset="2"/>
              </a:rPr>
              <a:t> = 90°</a:t>
            </a: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dirty="0" smtClean="0">
                <a:sym typeface="Wingdings" pitchFamily="2" charset="2"/>
              </a:rPr>
              <a:t> (c). Au </a:t>
            </a:r>
            <a:r>
              <a:rPr lang="en-US" dirty="0" err="1" smtClean="0">
                <a:sym typeface="Wingdings" pitchFamily="2" charset="2"/>
              </a:rPr>
              <a:t>delà</a:t>
            </a:r>
            <a:r>
              <a:rPr lang="en-US" dirty="0" smtClean="0">
                <a:sym typeface="Wingdings" pitchFamily="2" charset="2"/>
              </a:rPr>
              <a:t> de </a:t>
            </a:r>
            <a:r>
              <a:rPr lang="en-US" dirty="0" err="1" smtClean="0">
                <a:sym typeface="Wingdings" pitchFamily="2" charset="2"/>
              </a:rPr>
              <a:t>l’angle</a:t>
            </a:r>
            <a:r>
              <a:rPr lang="en-US" dirty="0" smtClean="0">
                <a:sym typeface="Wingdings" pitchFamily="2" charset="2"/>
              </a:rPr>
              <a:t> critique  </a:t>
            </a:r>
            <a:r>
              <a:rPr lang="en-US" dirty="0" err="1" smtClean="0">
                <a:sym typeface="Wingdings" pitchFamily="2" charset="2"/>
              </a:rPr>
              <a:t>réflection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totale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kern="0" dirty="0" smtClean="0">
                <a:solidFill>
                  <a:srgbClr val="323232"/>
                </a:solidFill>
                <a:sym typeface="Wingdings" pitchFamily="2" charset="2"/>
              </a:rPr>
              <a:t>interne</a:t>
            </a:r>
            <a:endParaRPr lang="fr-FR" dirty="0"/>
          </a:p>
        </p:txBody>
      </p:sp>
      <p:pic>
        <p:nvPicPr>
          <p:cNvPr id="14" name="Image 13" descr="13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4526" y="1985812"/>
            <a:ext cx="1666667" cy="1876191"/>
          </a:xfrm>
          <a:prstGeom prst="rect">
            <a:avLst/>
          </a:prstGeom>
        </p:spPr>
      </p:pic>
      <p:pic>
        <p:nvPicPr>
          <p:cNvPr id="15" name="Image 14" descr="13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77129" y="1985812"/>
            <a:ext cx="1666667" cy="1876191"/>
          </a:xfrm>
          <a:prstGeom prst="rect">
            <a:avLst/>
          </a:prstGeom>
        </p:spPr>
      </p:pic>
      <p:pic>
        <p:nvPicPr>
          <p:cNvPr id="16" name="Image 15" descr="13q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99731" y="1985812"/>
            <a:ext cx="1666667" cy="1876191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7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383990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Ouverture numérique d’une fibre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Définit l’angle d’incidence limite permettant le guidage du signal lumineux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kern="0" dirty="0" smtClean="0">
              <a:solidFill>
                <a:srgbClr val="323232"/>
              </a:solidFill>
              <a:latin typeface="+mn-lt"/>
              <a:cs typeface="Arial" charset="0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kern="0" dirty="0" smtClean="0">
              <a:solidFill>
                <a:srgbClr val="323232"/>
              </a:solidFill>
              <a:latin typeface="+mn-lt"/>
              <a:cs typeface="Arial" charset="0"/>
              <a:sym typeface="Wingdings" pitchFamily="2" charset="2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endParaRPr lang="fr-FR" kern="0" dirty="0" smtClean="0">
              <a:solidFill>
                <a:srgbClr val="323232"/>
              </a:solidFill>
              <a:latin typeface="+mn-lt"/>
              <a:cs typeface="Arial" charset="0"/>
              <a:sym typeface="Wingdings" pitchFamily="2" charset="2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/>
            </a:r>
            <a:b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</a:br>
            <a:endParaRPr lang="fr-FR" kern="0" dirty="0" smtClean="0">
              <a:solidFill>
                <a:srgbClr val="323232"/>
              </a:solidFill>
              <a:latin typeface="+mn-lt"/>
              <a:cs typeface="Arial" charset="0"/>
              <a:sym typeface="Wingdings" pitchFamily="2" charset="2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/>
            </a:r>
            <a:b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</a:br>
            <a:endParaRPr lang="fr-FR" kern="0" dirty="0" smtClean="0">
              <a:solidFill>
                <a:srgbClr val="323232"/>
              </a:solidFill>
              <a:latin typeface="+mn-lt"/>
              <a:cs typeface="Arial" charset="0"/>
              <a:sym typeface="Wingdings" pitchFamily="2" charset="2"/>
            </a:endParaRPr>
          </a:p>
          <a:p>
            <a:pPr lvl="3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r>
              <a:rPr lang="fr-FR" dirty="0" smtClean="0">
                <a:sym typeface="Wingdings" pitchFamily="2" charset="2"/>
              </a:rPr>
              <a:t>Provenance du cône  guidage par réflexion totale interne</a:t>
            </a:r>
            <a:br>
              <a:rPr lang="fr-FR" dirty="0" smtClean="0">
                <a:sym typeface="Wingdings" pitchFamily="2" charset="2"/>
              </a:rPr>
            </a:br>
            <a:r>
              <a:rPr lang="fr-FR" dirty="0" smtClean="0">
                <a:sym typeface="Wingdings" pitchFamily="2" charset="2"/>
              </a:rPr>
              <a:t>En dehors du cône  rayon non guidé</a:t>
            </a:r>
            <a: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  <a:t/>
            </a:r>
            <a:b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  <a:sym typeface="Wingdings" pitchFamily="2" charset="2"/>
              </a:rPr>
            </a:br>
            <a:endParaRPr lang="en-US" kern="0" dirty="0" smtClean="0">
              <a:solidFill>
                <a:srgbClr val="323232"/>
              </a:solidFill>
              <a:latin typeface="+mn-lt"/>
              <a:cs typeface="Arial" charset="0"/>
              <a:sym typeface="Wingdings" pitchFamily="2" charset="2"/>
            </a:endParaRPr>
          </a:p>
          <a:p>
            <a:pPr lvl="2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O.N = sin(</a:t>
            </a:r>
            <a:r>
              <a:rPr lang="en-US" sz="1800" kern="0" dirty="0" err="1" smtClean="0">
                <a:solidFill>
                  <a:srgbClr val="323232"/>
                </a:solidFill>
                <a:latin typeface="+mn-lt"/>
                <a:cs typeface="Arial" charset="0"/>
              </a:rPr>
              <a:t>i</a:t>
            </a:r>
            <a:r>
              <a:rPr lang="en-US" sz="1800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) = </a:t>
            </a:r>
            <a:endParaRPr lang="en-US" sz="18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658" y="1836359"/>
            <a:ext cx="7755329" cy="272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660" y="5782029"/>
            <a:ext cx="1967345" cy="529670"/>
          </a:xfrm>
          <a:prstGeom prst="rect">
            <a:avLst/>
          </a:prstGeom>
          <a:noFill/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8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213" y="71438"/>
            <a:ext cx="8255000" cy="7604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ts val="2600"/>
              </a:lnSpc>
              <a:buFont typeface="+mj-lt"/>
              <a:buAutoNum type="arabicPeriod"/>
              <a:defRPr/>
            </a:pPr>
            <a:r>
              <a:rPr lang="en-US" sz="1800" kern="0" dirty="0" err="1" smtClean="0">
                <a:solidFill>
                  <a:srgbClr val="323232"/>
                </a:solidFill>
              </a:rPr>
              <a:t>Fonctionnement</a:t>
            </a:r>
            <a:r>
              <a:rPr lang="en-US" sz="1800" kern="0" dirty="0" smtClean="0">
                <a:solidFill>
                  <a:srgbClr val="323232"/>
                </a:solidFill>
              </a:rPr>
              <a:t> et </a:t>
            </a:r>
            <a:r>
              <a:rPr lang="en-US" sz="1800" kern="0" dirty="0" err="1" smtClean="0">
                <a:solidFill>
                  <a:srgbClr val="323232"/>
                </a:solidFill>
              </a:rPr>
              <a:t>caractéristiques</a:t>
            </a:r>
            <a:r>
              <a:rPr lang="en-US" sz="1800" kern="0" dirty="0" smtClean="0">
                <a:solidFill>
                  <a:srgbClr val="323232"/>
                </a:solidFill>
              </a:rPr>
              <a:t> de la </a:t>
            </a:r>
            <a:r>
              <a:rPr lang="en-US" sz="1800" kern="0" dirty="0" err="1" smtClean="0">
                <a:solidFill>
                  <a:srgbClr val="323232"/>
                </a:solidFill>
              </a:rPr>
              <a:t>fibre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 err="1" smtClean="0">
                <a:solidFill>
                  <a:srgbClr val="323232"/>
                </a:solidFill>
              </a:rPr>
              <a:t>optique</a:t>
            </a:r>
            <a:r>
              <a:rPr lang="en-US" sz="1800" kern="0" dirty="0" smtClean="0">
                <a:solidFill>
                  <a:srgbClr val="323232"/>
                </a:solidFill>
              </a:rPr>
              <a:t> </a:t>
            </a:r>
            <a: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1800" kern="0" dirty="0">
                <a:solidFill>
                  <a:srgbClr val="323232"/>
                </a:solidFill>
                <a:latin typeface="+mj-lt"/>
                <a:ea typeface="+mj-ea"/>
                <a:cs typeface="+mj-cs"/>
              </a:rPr>
            </a:br>
            <a:r>
              <a:rPr lang="en-US" i="1" kern="0" dirty="0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Notion </a:t>
            </a:r>
            <a:r>
              <a:rPr lang="en-US" i="1" kern="0" dirty="0" err="1" smtClean="0">
                <a:solidFill>
                  <a:srgbClr val="323232"/>
                </a:solidFill>
                <a:latin typeface="+mj-lt"/>
                <a:ea typeface="+mj-ea"/>
                <a:cs typeface="+mj-cs"/>
              </a:rPr>
              <a:t>d’optique</a:t>
            </a:r>
            <a:endParaRPr lang="en-US" i="1" kern="0" dirty="0">
              <a:solidFill>
                <a:srgbClr val="32323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44500" y="979488"/>
            <a:ext cx="8343900" cy="5241925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en-US" sz="1800" kern="0" dirty="0" smtClean="0">
                <a:solidFill>
                  <a:srgbClr val="323232"/>
                </a:solidFill>
                <a:latin typeface="+mn-lt"/>
              </a:rPr>
              <a:t>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Caractéristique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de la </a:t>
            </a:r>
            <a:r>
              <a:rPr lang="en-US" sz="1800" u="sng" kern="0" dirty="0" err="1" smtClean="0">
                <a:solidFill>
                  <a:srgbClr val="323232"/>
                </a:solidFill>
                <a:latin typeface="+mn-lt"/>
              </a:rPr>
              <a:t>lumière</a:t>
            </a:r>
            <a:r>
              <a:rPr lang="en-US" sz="1800" u="sng" kern="0" dirty="0" smtClean="0">
                <a:solidFill>
                  <a:srgbClr val="323232"/>
                </a:solidFill>
                <a:latin typeface="+mn-lt"/>
              </a:rPr>
              <a:t> : </a:t>
            </a:r>
            <a:r>
              <a:rPr lang="fr-FR" sz="1800" u="sng" kern="0" dirty="0" smtClean="0">
                <a:solidFill>
                  <a:srgbClr val="323232"/>
                </a:solidFill>
                <a:latin typeface="+mn-lt"/>
              </a:rPr>
              <a:t>Longueur d’onde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La lumière est une onde électromagnétique qui possède un caractère ondulatoire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Vitesse de l’onde divisé par sa fréquence</a:t>
            </a: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Distance parcourue par l’onde pendant une période définie</a:t>
            </a:r>
          </a:p>
          <a:p>
            <a:pPr lvl="7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endParaRPr lang="fr-FR" u="sng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tabLst>
                <a:tab pos="3946525" algn="l"/>
              </a:tabLst>
              <a:defRPr/>
            </a:pPr>
            <a: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</a:rPr>
              <a:t/>
            </a:r>
            <a:b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</a:rPr>
              <a:t/>
            </a:r>
            <a:b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i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</a:t>
            </a:r>
            <a:r>
              <a:rPr lang="el-GR" i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λ</a:t>
            </a:r>
            <a:r>
              <a:rPr lang="fr-FR" i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: longueur d’onde        c : vitesse de l’onde en m/s</a:t>
            </a:r>
            <a:br>
              <a:rPr lang="fr-FR" i="1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r>
              <a:rPr lang="fr-FR" i="1" kern="0" dirty="0" smtClean="0">
                <a:solidFill>
                  <a:srgbClr val="323232"/>
                </a:solidFill>
                <a:latin typeface="+mn-lt"/>
                <a:cs typeface="Arial" charset="0"/>
              </a:rPr>
              <a:t>  T : période en s              v : fréquence en Hz</a:t>
            </a:r>
            <a: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</a:rPr>
              <a:t/>
            </a:r>
            <a:br>
              <a:rPr lang="fr-FR" kern="0" dirty="0" smtClean="0">
                <a:solidFill>
                  <a:srgbClr val="323232"/>
                </a:solidFill>
                <a:latin typeface="+mn-lt"/>
                <a:cs typeface="Arial" charset="0"/>
              </a:rPr>
            </a:br>
            <a:endParaRPr lang="fr-FR" kern="0" dirty="0" smtClean="0">
              <a:solidFill>
                <a:srgbClr val="323232"/>
              </a:solidFill>
              <a:latin typeface="+mn-lt"/>
              <a:cs typeface="Arial" charset="0"/>
            </a:endParaRPr>
          </a:p>
          <a:p>
            <a:pPr lvl="1"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Wingdings" pitchFamily="2" charset="2"/>
              <a:buChar char="§"/>
              <a:tabLst>
                <a:tab pos="3946525" algn="l"/>
              </a:tabLst>
              <a:defRPr/>
            </a:pPr>
            <a:r>
              <a:rPr lang="fr-FR" dirty="0" smtClean="0"/>
              <a:t> Lumière </a:t>
            </a:r>
            <a:r>
              <a:rPr lang="fr-FR" dirty="0" err="1" smtClean="0"/>
              <a:t>mono-chromatique</a:t>
            </a:r>
            <a:r>
              <a:rPr lang="fr-FR" dirty="0" smtClean="0"/>
              <a:t> </a:t>
            </a:r>
            <a:r>
              <a:rPr lang="fr-FR" dirty="0" smtClean="0">
                <a:sym typeface="Wingdings" pitchFamily="2" charset="2"/>
              </a:rPr>
              <a:t></a:t>
            </a:r>
            <a:r>
              <a:rPr lang="fr-FR" dirty="0" smtClean="0"/>
              <a:t> une longueur d’onde bien précise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 </a:t>
            </a:r>
            <a:r>
              <a:rPr lang="fr-FR" dirty="0" smtClean="0">
                <a:sym typeface="Wingdings" pitchFamily="2" charset="2"/>
              </a:rPr>
              <a:t> Chaque « couleur » à sa propre fréquence</a:t>
            </a:r>
            <a:endParaRPr lang="en-US" dirty="0"/>
          </a:p>
          <a:p>
            <a:pPr eaLnBrk="0" hangingPunct="0">
              <a:lnSpc>
                <a:spcPts val="2400"/>
              </a:lnSpc>
              <a:spcAft>
                <a:spcPts val="1200"/>
              </a:spcAft>
              <a:buClr>
                <a:srgbClr val="7030A0"/>
              </a:buClr>
              <a:buFont typeface="Futura Md BT"/>
              <a:buNone/>
              <a:tabLst>
                <a:tab pos="3946525" algn="l"/>
              </a:tabLst>
              <a:defRPr/>
            </a:pPr>
            <a:endParaRPr lang="en-US" sz="1800" kern="0" dirty="0">
              <a:solidFill>
                <a:srgbClr val="323232"/>
              </a:solidFill>
              <a:latin typeface="+mn-lt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sz="1400" kern="0" dirty="0">
              <a:solidFill>
                <a:srgbClr val="323232"/>
              </a:solidFill>
              <a:latin typeface="+mn-lt"/>
              <a:cs typeface="Arial" charset="0"/>
            </a:endParaRPr>
          </a:p>
          <a:p>
            <a:pPr marL="406400" lvl="2" eaLnBrk="0" hangingPunct="0">
              <a:lnSpc>
                <a:spcPts val="2000"/>
              </a:lnSpc>
              <a:spcAft>
                <a:spcPts val="800"/>
              </a:spcAft>
              <a:buClr>
                <a:srgbClr val="7030A0"/>
              </a:buClr>
              <a:buFont typeface="Wingdings" pitchFamily="2" charset="2"/>
              <a:buNone/>
              <a:tabLst>
                <a:tab pos="3946525" algn="l"/>
              </a:tabLst>
              <a:defRPr/>
            </a:pPr>
            <a:endParaRPr lang="en-US" kern="0" dirty="0">
              <a:solidFill>
                <a:srgbClr val="323232"/>
              </a:solidFill>
              <a:latin typeface="+mn-lt"/>
              <a:cs typeface="Arial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66470" y="2972048"/>
            <a:ext cx="1219200" cy="561975"/>
          </a:xfrm>
          <a:prstGeom prst="rect">
            <a:avLst/>
          </a:prstGeom>
          <a:noFill/>
        </p:spPr>
      </p:pic>
      <p:pic>
        <p:nvPicPr>
          <p:cNvPr id="10" name="Image 9" descr="Longueur_d'ond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4808" y="2972048"/>
            <a:ext cx="2488504" cy="1668194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C510B8-77AB-4205-887B-86663EF09BC8}" type="slidenum">
              <a:rPr lang="fr-FR" smtClean="0"/>
              <a:t>9</a:t>
            </a:fld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otonde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2976</TotalTime>
  <Words>1833</Words>
  <Application>Microsoft Office PowerPoint</Application>
  <PresentationFormat>Affichage à l'écran (4:3)</PresentationFormat>
  <Paragraphs>596</Paragraphs>
  <Slides>36</Slides>
  <Notes>30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36</vt:i4>
      </vt:variant>
    </vt:vector>
  </HeadingPairs>
  <TitlesOfParts>
    <vt:vector size="38" baseType="lpstr">
      <vt:lpstr>1_Thème Office</vt:lpstr>
      <vt:lpstr>Rotonde</vt:lpstr>
      <vt:lpstr>Transmission sur fibre optique</vt:lpstr>
      <vt:lpstr>Transmission sur fibre optique</vt:lpstr>
      <vt:lpstr>Transmission sur fibre optique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Transmission sur fibre optique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Transmission sur fibre optique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Transmission sur fibre optique – Application SONET/SDH</dc:title>
  <dc:subject>Expose IR3 Systeme et Reseau</dc:subject>
  <dc:creator>saydox</dc:creator>
  <cp:keywords>SONET; SDH; Fibre; Optique; Reseaux</cp:keywords>
  <cp:lastModifiedBy>OLIVIER Aurélien</cp:lastModifiedBy>
  <cp:revision>640</cp:revision>
  <cp:lastPrinted>2002-04-19T19:23:03Z</cp:lastPrinted>
  <dcterms:created xsi:type="dcterms:W3CDTF">2007-08-21T18:59:09Z</dcterms:created>
  <dcterms:modified xsi:type="dcterms:W3CDTF">2010-03-29T09:30:49Z</dcterms:modified>
</cp:coreProperties>
</file>